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8" r:id="rId2"/>
    <p:sldId id="270" r:id="rId3"/>
    <p:sldId id="259" r:id="rId4"/>
    <p:sldId id="268" r:id="rId5"/>
    <p:sldId id="269" r:id="rId6"/>
    <p:sldId id="257" r:id="rId7"/>
    <p:sldId id="260" r:id="rId8"/>
    <p:sldId id="261" r:id="rId9"/>
    <p:sldId id="262" r:id="rId10"/>
    <p:sldId id="263" r:id="rId11"/>
    <p:sldId id="264" r:id="rId12"/>
    <p:sldId id="265" r:id="rId13"/>
    <p:sldId id="267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90FF"/>
    <a:srgbClr val="E63946"/>
    <a:srgbClr val="B4102A"/>
    <a:srgbClr val="0033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079"/>
    <p:restoredTop sz="94701"/>
  </p:normalViewPr>
  <p:slideViewPr>
    <p:cSldViewPr snapToGrid="0">
      <p:cViewPr varScale="1">
        <p:scale>
          <a:sx n="69" d="100"/>
          <a:sy n="69" d="100"/>
        </p:scale>
        <p:origin x="224" y="1064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EB128E-F5FC-824D-89E4-13C2693D90AA}" type="datetimeFigureOut">
              <a:rPr lang="it-IT" smtClean="0"/>
              <a:t>19/12/25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438C57-1CBB-F14A-B633-ADCC9DAF0BE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2374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38C57-1CBB-F14A-B633-ADCC9DAF0BEA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6316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38C57-1CBB-F14A-B633-ADCC9DAF0BE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6924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38C57-1CBB-F14A-B633-ADCC9DAF0BE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5382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438C57-1CBB-F14A-B633-ADCC9DAF0BEA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3387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19D685-AA4F-06DF-4196-E782859675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452A675-897F-3115-1143-7B7FF5BA9F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6D092B4-55B0-9C7A-E564-5FFF257A6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0B65-0867-E348-BFBD-865B8D4C8FF8}" type="datetimeFigureOut">
              <a:rPr lang="it-IT" smtClean="0"/>
              <a:t>19/12/25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2FBB4B-EA1B-A56C-E657-3F8AAE963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D3A1D07-0C48-D538-9FB6-3AFE02341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FDA95-6B66-2840-8D4B-FDF99C05DED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2851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841E1A-434E-5755-F627-97C13D7B5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F3730E1-144F-B3A5-8167-EEBD3437D6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04597F2-6BB8-E01E-E41A-4BEBCFF5B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0B65-0867-E348-BFBD-865B8D4C8FF8}" type="datetimeFigureOut">
              <a:rPr lang="it-IT" smtClean="0"/>
              <a:t>19/12/25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20779F5-E17F-F6A0-0974-96B174E0A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8FB6B4-BA51-DBD6-8E4B-5877CBA2B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FDA95-6B66-2840-8D4B-FDF99C05DED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3611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3D95195-59AA-B2DE-8D66-E92B068FBC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AF6D526-B48C-24C3-F9EA-4F0B5DB77E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F94D798-AF25-4F84-9403-BE716585F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0B65-0867-E348-BFBD-865B8D4C8FF8}" type="datetimeFigureOut">
              <a:rPr lang="it-IT" smtClean="0"/>
              <a:t>19/12/25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08DCF01-6AFA-6EC8-AB6F-BCC2C6214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1CC738B-A167-63A9-32E9-DA624493A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FDA95-6B66-2840-8D4B-FDF99C05DED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9600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255626-B58C-08DF-AAC1-34E9A8BBF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8E57451-9A5C-D730-B563-C869FEFC8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A393825-BCB5-CC83-CBCA-7C50B8448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0B65-0867-E348-BFBD-865B8D4C8FF8}" type="datetimeFigureOut">
              <a:rPr lang="it-IT" smtClean="0"/>
              <a:t>19/12/25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3707B7B-C296-DE6D-3ED8-5E98A65E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6F242BC-F037-45C8-87D8-F612F3244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FDA95-6B66-2840-8D4B-FDF99C05DED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0263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28DF1B4-EB9C-0B8D-06BF-01EF8DF48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A7D65A0-04F4-229A-9E07-B1C489E232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F70EA29-9A4A-1EDE-F542-C50D78EFE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0B65-0867-E348-BFBD-865B8D4C8FF8}" type="datetimeFigureOut">
              <a:rPr lang="it-IT" smtClean="0"/>
              <a:t>19/12/25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0DBF8D5-90E1-870F-E490-2A23E2D90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9D8293-AF2C-4E71-4C49-BBD2A2A47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FDA95-6B66-2840-8D4B-FDF99C05DED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9985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11CE3F-E1F7-3325-B0CA-C1D0EAE3C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108C8C9-7AC2-02D2-5049-E67FE8F7BC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B186342-E54D-A24B-46A4-2B78EC236E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6BFF8F0-A851-A52B-3BA6-33AF10452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0B65-0867-E348-BFBD-865B8D4C8FF8}" type="datetimeFigureOut">
              <a:rPr lang="it-IT" smtClean="0"/>
              <a:t>19/12/25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13BE6C0-D3CE-4335-8FF4-1B2842009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E228F59-37FE-A82C-78BB-76B44364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FDA95-6B66-2840-8D4B-FDF99C05DED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6070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E6AA23-3E4B-EAD0-B0A6-E81B0BD1A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3124A84-B3BA-025D-79DD-6B1424F15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EFA4760-E11D-C291-36E0-AF7FF9820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8117D82-D343-A806-CF19-24DE314B1B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15E1291-1BA9-CDAC-98B5-A37632F42B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C239E50-B195-DF72-35FF-1D5A35C3D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0B65-0867-E348-BFBD-865B8D4C8FF8}" type="datetimeFigureOut">
              <a:rPr lang="it-IT" smtClean="0"/>
              <a:t>19/12/25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B2CD686-DA40-B743-F20E-F86037F4C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49BF1DD-58B1-B2E3-CF0B-E317BCA9B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FDA95-6B66-2840-8D4B-FDF99C05DED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0750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A809F8-5669-0319-41FE-5F44548D5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C5092AF-F9F9-2586-591E-ABAC655DD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0B65-0867-E348-BFBD-865B8D4C8FF8}" type="datetimeFigureOut">
              <a:rPr lang="it-IT" smtClean="0"/>
              <a:t>19/12/25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32E0797-4AE9-DC71-113B-28623BC07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4DE1CE5-A823-B117-BB4D-710EE6A17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FDA95-6B66-2840-8D4B-FDF99C05DED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1699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67EFE07-92EF-DFD9-962F-3EA10BCBB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0B65-0867-E348-BFBD-865B8D4C8FF8}" type="datetimeFigureOut">
              <a:rPr lang="it-IT" smtClean="0"/>
              <a:t>19/12/25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FD87D9F-4BAC-1D34-3B1A-0BD1AFBD7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D711062-4983-0D54-C529-70FFD306B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FDA95-6B66-2840-8D4B-FDF99C05DED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8918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FE37A0-C8D9-3D1B-C11D-D75EC37DC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8B1D84-DCF5-DD4C-6A47-8C643AC1B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9C6336B-C8DD-AEC3-7F7F-DE2755FBB1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922DBFF-37EF-4E07-7EBE-F37534040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0B65-0867-E348-BFBD-865B8D4C8FF8}" type="datetimeFigureOut">
              <a:rPr lang="it-IT" smtClean="0"/>
              <a:t>19/12/25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7FDEC9F-021C-54EC-F619-4384DDD7E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DC0B508-F84D-C94C-7DBC-1A9F84D0A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FDA95-6B66-2840-8D4B-FDF99C05DED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3878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4695E1-D229-4C82-2C4C-CCCA5E68F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C47FACE-AC44-5592-9356-EB4F3D438B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79342E4-75AA-51BA-5D24-85FADF1299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B27645E-15A9-878D-0D7A-ADFCA5112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40B65-0867-E348-BFBD-865B8D4C8FF8}" type="datetimeFigureOut">
              <a:rPr lang="it-IT" smtClean="0"/>
              <a:t>19/12/25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9C1640A-1054-E888-F522-26AC5A626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5284B98-736A-C41E-A94E-8BF179D3A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FDA95-6B66-2840-8D4B-FDF99C05DED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4804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67955CB-B9F4-23A2-395C-4332FEFDF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E2BD3B9-6495-9F20-4A34-B930BFCBD9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EE30188-D2A4-18F2-41A4-B94BBE8134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640B65-0867-E348-BFBD-865B8D4C8FF8}" type="datetimeFigureOut">
              <a:rPr lang="it-IT" smtClean="0"/>
              <a:t>19/12/25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2603ADA-E8B1-C04D-105E-8AF9769A73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27120E7-E693-713B-6384-8ABF67FC1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CFDA95-6B66-2840-8D4B-FDF99C05DED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4412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9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1751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"/>
                    </a14:imgEffect>
                    <a14:imgEffect>
                      <a14:colorTemperature colorTemp="4171"/>
                    </a14:imgEffect>
                    <a14:imgEffect>
                      <a14:saturation sat="0"/>
                    </a14:imgEffect>
                    <a14:imgEffect>
                      <a14:brightnessContrast bright="-54000" contrast="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200362-8E3F-0B97-D724-556378C9A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596361D7-0E14-FC78-912F-1438787EA3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68812" y="-123093"/>
            <a:ext cx="12548381" cy="7104185"/>
          </a:xfrm>
          <a:prstGeom prst="rect">
            <a:avLst/>
          </a:prstGeom>
          <a:gradFill flip="none" rotWithShape="0">
            <a:gsLst>
              <a:gs pos="0">
                <a:schemeClr val="tx1">
                  <a:alpha val="0"/>
                </a:schemeClr>
              </a:gs>
              <a:gs pos="100000">
                <a:schemeClr val="bg2">
                  <a:lumMod val="0"/>
                  <a:alpha val="52000"/>
                </a:schemeClr>
              </a:gs>
            </a:gsLst>
            <a:lin ang="0" scaled="1"/>
            <a:tileRect/>
          </a:gradFill>
          <a:ln>
            <a:noFill/>
          </a:ln>
          <a:effectLst>
            <a:glow>
              <a:schemeClr val="bg2">
                <a:lumMod val="75000"/>
              </a:schemeClr>
            </a:glow>
            <a:outerShdw blurRad="50800" dist="50800" dir="5400000" algn="ctr" rotWithShape="0">
              <a:srgbClr val="000000">
                <a:alpha val="4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6AE5746-59E4-2E76-E7AF-25CC42527248}"/>
              </a:ext>
            </a:extLst>
          </p:cNvPr>
          <p:cNvSpPr txBox="1"/>
          <p:nvPr/>
        </p:nvSpPr>
        <p:spPr>
          <a:xfrm>
            <a:off x="6798338" y="868475"/>
            <a:ext cx="539366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Performance Analysis </a:t>
            </a:r>
          </a:p>
          <a:p>
            <a:pPr algn="ctr"/>
            <a:r>
              <a:rPr lang="it-IT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First </a:t>
            </a:r>
            <a:r>
              <a:rPr lang="it-IT" sz="32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Upwind</a:t>
            </a:r>
            <a:r>
              <a:rPr lang="it-IT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sz="32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Leg</a:t>
            </a:r>
            <a:endParaRPr lang="it-IT" sz="32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ctr"/>
            <a:endParaRPr lang="it-IT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ctr"/>
            <a:r>
              <a:rPr lang="it-IT" sz="20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2025 Formula Kite World </a:t>
            </a:r>
            <a:r>
              <a:rPr lang="it-IT" sz="20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Championships</a:t>
            </a:r>
            <a:endParaRPr lang="it-IT" sz="20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D05FDA1-7267-B80C-5EB2-A3D7331F7740}"/>
              </a:ext>
            </a:extLst>
          </p:cNvPr>
          <p:cNvSpPr txBox="1"/>
          <p:nvPr/>
        </p:nvSpPr>
        <p:spPr>
          <a:xfrm>
            <a:off x="7044522" y="3522036"/>
            <a:ext cx="49012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 GPS-</a:t>
            </a:r>
            <a:r>
              <a:rPr lang="it-IT" sz="16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based</a:t>
            </a:r>
            <a:r>
              <a:rPr lang="it-IT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performance </a:t>
            </a:r>
            <a:r>
              <a:rPr lang="it-IT" sz="16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analysis</a:t>
            </a:r>
            <a:r>
              <a:rPr lang="it-IT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sz="16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comparing</a:t>
            </a:r>
            <a:r>
              <a:rPr lang="it-IT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Riccardo </a:t>
            </a:r>
            <a:r>
              <a:rPr lang="it-IT" sz="16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Pianosi</a:t>
            </a:r>
            <a:r>
              <a:rPr lang="it-IT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and Maximilian </a:t>
            </a:r>
            <a:r>
              <a:rPr lang="it-IT" sz="16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Maeder</a:t>
            </a:r>
            <a:r>
              <a:rPr lang="it-IT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the top </a:t>
            </a:r>
            <a:r>
              <a:rPr lang="it-IT" sz="16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two</a:t>
            </a:r>
            <a:r>
              <a:rPr lang="it-IT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sz="16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athletes</a:t>
            </a:r>
            <a:r>
              <a:rPr lang="it-IT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of the 2025 Formula Kite World </a:t>
            </a:r>
            <a:r>
              <a:rPr lang="it-IT" sz="16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Championships</a:t>
            </a:r>
            <a:r>
              <a:rPr lang="it-IT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sz="16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Final</a:t>
            </a:r>
            <a:r>
              <a:rPr lang="it-IT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7C8600C-F7BD-1B71-E438-BD26A3AC0F96}"/>
              </a:ext>
            </a:extLst>
          </p:cNvPr>
          <p:cNvSpPr txBox="1"/>
          <p:nvPr/>
        </p:nvSpPr>
        <p:spPr>
          <a:xfrm>
            <a:off x="9625372" y="5806870"/>
            <a:ext cx="23204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16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Nicolò Nucci</a:t>
            </a:r>
          </a:p>
          <a:p>
            <a:pPr algn="r"/>
            <a:r>
              <a:rPr lang="it-IT" sz="1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matr</a:t>
            </a:r>
            <a:r>
              <a:rPr lang="it-IT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 945678</a:t>
            </a:r>
          </a:p>
          <a:p>
            <a:pPr algn="r"/>
            <a:r>
              <a:rPr lang="it-IT" sz="1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n.nucci@campus.unimib.it</a:t>
            </a:r>
            <a:r>
              <a:rPr lang="it-IT" sz="1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09675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8196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14AA6995-9AD9-8559-391B-CD55F10503F2}"/>
              </a:ext>
            </a:extLst>
          </p:cNvPr>
          <p:cNvSpPr/>
          <p:nvPr/>
        </p:nvSpPr>
        <p:spPr>
          <a:xfrm>
            <a:off x="-168812" y="-123093"/>
            <a:ext cx="12548381" cy="7104185"/>
          </a:xfrm>
          <a:prstGeom prst="rect">
            <a:avLst/>
          </a:prstGeom>
          <a:gradFill flip="none" rotWithShape="0">
            <a:gsLst>
              <a:gs pos="5000">
                <a:schemeClr val="tx1">
                  <a:alpha val="59156"/>
                </a:schemeClr>
              </a:gs>
              <a:gs pos="100000">
                <a:schemeClr val="bg2">
                  <a:alpha val="0"/>
                  <a:lumMod val="0"/>
                </a:schemeClr>
              </a:gs>
            </a:gsLst>
            <a:lin ang="0" scaled="1"/>
            <a:tileRect/>
          </a:gradFill>
          <a:ln>
            <a:noFill/>
          </a:ln>
          <a:effectLst>
            <a:glow>
              <a:schemeClr val="bg2">
                <a:lumMod val="75000"/>
              </a:schemeClr>
            </a:glow>
            <a:outerShdw blurRad="50800" dist="50800" dir="5400000" algn="ctr" rotWithShape="0">
              <a:srgbClr val="000000">
                <a:alpha val="4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9409928-A09F-CA9C-A211-20601E6EFFEE}"/>
              </a:ext>
            </a:extLst>
          </p:cNvPr>
          <p:cNvSpPr txBox="1"/>
          <p:nvPr/>
        </p:nvSpPr>
        <p:spPr>
          <a:xfrm>
            <a:off x="3857472" y="180000"/>
            <a:ext cx="4477056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it-IT" sz="3200" b="1" kern="1800" dirty="0">
                <a:solidFill>
                  <a:schemeClr val="bg1"/>
                </a:solidFill>
                <a:effectLst/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Second </a:t>
            </a:r>
            <a:r>
              <a:rPr lang="it-IT" sz="3200" b="1" kern="1800" dirty="0" err="1">
                <a:solidFill>
                  <a:schemeClr val="bg1"/>
                </a:solidFill>
                <a:effectLst/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Tack</a:t>
            </a:r>
            <a:r>
              <a:rPr lang="it-IT" sz="3200" b="1" kern="1800" dirty="0">
                <a:solidFill>
                  <a:schemeClr val="bg1"/>
                </a:solidFill>
                <a:effectLst/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 Analysis </a:t>
            </a:r>
            <a:endParaRPr lang="it-IT" sz="32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10" name="Immagine 9" descr="Immagine che contiene diagramma, cerchio, schermata&#10;&#10;Il contenuto generato dall'IA potrebbe non essere corretto.">
            <a:extLst>
              <a:ext uri="{FF2B5EF4-FFF2-40B4-BE49-F238E27FC236}">
                <a16:creationId xmlns:a16="http://schemas.microsoft.com/office/drawing/2014/main" id="{4D1B90A7-F33A-6064-2D69-26BD24684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732" y="986772"/>
            <a:ext cx="4689521" cy="4197614"/>
          </a:xfrm>
          <a:prstGeom prst="rect">
            <a:avLst/>
          </a:prstGeom>
        </p:spPr>
      </p:pic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F6A2BE34-8FF1-D110-9227-204C34F735B1}"/>
              </a:ext>
            </a:extLst>
          </p:cNvPr>
          <p:cNvSpPr/>
          <p:nvPr/>
        </p:nvSpPr>
        <p:spPr>
          <a:xfrm>
            <a:off x="280269" y="1638800"/>
            <a:ext cx="6210632" cy="766929"/>
          </a:xfrm>
          <a:prstGeom prst="roundRect">
            <a:avLst/>
          </a:prstGeom>
          <a:solidFill>
            <a:schemeClr val="bg1">
              <a:alpha val="59000"/>
            </a:schemeClr>
          </a:solidFill>
          <a:ln w="25400">
            <a:solidFill>
              <a:srgbClr val="E639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Maeder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executes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an 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extremely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tight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tack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with a turn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radius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nearly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 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three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times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smaller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 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Pianosi’s</a:t>
            </a:r>
            <a:endParaRPr lang="it-IT" altLang="it-IT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15B0C963-0063-A009-C4A2-1EEB528A6F92}"/>
              </a:ext>
            </a:extLst>
          </p:cNvPr>
          <p:cNvSpPr/>
          <p:nvPr/>
        </p:nvSpPr>
        <p:spPr>
          <a:xfrm>
            <a:off x="280269" y="3944413"/>
            <a:ext cx="6210632" cy="766927"/>
          </a:xfrm>
          <a:prstGeom prst="roundRect">
            <a:avLst/>
          </a:prstGeom>
          <a:solidFill>
            <a:schemeClr val="bg1">
              <a:alpha val="59000"/>
            </a:schemeClr>
          </a:solidFill>
          <a:ln w="25400">
            <a:solidFill>
              <a:srgbClr val="1E9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VMG Drop: 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Maeder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loses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 29.7 m/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far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exceeding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Pianosi’s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 17.9 m/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 — a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substantial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tactical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disadvantage</a:t>
            </a:r>
            <a:endParaRPr lang="it-IT" altLang="it-IT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CE1946D-E0FE-FBE6-1CA5-DF547809F417}"/>
              </a:ext>
            </a:extLst>
          </p:cNvPr>
          <p:cNvSpPr/>
          <p:nvPr/>
        </p:nvSpPr>
        <p:spPr>
          <a:xfrm>
            <a:off x="280269" y="2786147"/>
            <a:ext cx="6210632" cy="766928"/>
          </a:xfrm>
          <a:prstGeom prst="roundRect">
            <a:avLst/>
          </a:prstGeom>
          <a:solidFill>
            <a:schemeClr val="bg1">
              <a:alpha val="59000"/>
            </a:schemeClr>
          </a:solidFill>
          <a:ln w="25400">
            <a:solidFill>
              <a:srgbClr val="E639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Both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athletes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maintain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high minimum speeds, with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Maeder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again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showing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slight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advantage</a:t>
            </a:r>
            <a:endParaRPr lang="it-IT" altLang="it-IT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59B1713D-D08B-70C2-CE7D-73FB2EE92D27}"/>
              </a:ext>
            </a:extLst>
          </p:cNvPr>
          <p:cNvSpPr/>
          <p:nvPr/>
        </p:nvSpPr>
        <p:spPr>
          <a:xfrm>
            <a:off x="831927" y="5438589"/>
            <a:ext cx="10878326" cy="1288300"/>
          </a:xfrm>
          <a:prstGeom prst="roundRect">
            <a:avLst/>
          </a:prstGeom>
          <a:solidFill>
            <a:schemeClr val="bg1">
              <a:alpha val="59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Maeder’s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aggressive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maneuver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maximizes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raw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speed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but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compromises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heading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efficiency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leading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to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reduced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effective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upwind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progress.</a:t>
            </a:r>
            <a:b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Pianosi’s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more conservative turn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preserves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stronger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tactical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trajectory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toward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the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mark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 High speed alone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does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 </a:t>
            </a:r>
            <a:r>
              <a:rPr lang="it-IT" altLang="it-IT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not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 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guarantee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good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upwind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performance — </a:t>
            </a:r>
            <a:r>
              <a:rPr lang="it-IT" altLang="it-IT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directional</a:t>
            </a:r>
            <a:r>
              <a:rPr lang="it-IT" altLang="it-IT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efficiency</a:t>
            </a:r>
            <a:r>
              <a:rPr lang="it-IT" altLang="it-IT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is</a:t>
            </a:r>
            <a:r>
              <a:rPr lang="it-IT" altLang="it-IT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equally</a:t>
            </a:r>
            <a:r>
              <a:rPr lang="it-IT" altLang="it-IT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critical</a:t>
            </a:r>
            <a:endParaRPr lang="it-IT" altLang="it-IT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3" name="Immagine 2" descr="Immagine che contiene diagramma, linea, cerchio, astronomia&#10;&#10;Il contenuto generato dall'IA potrebbe non essere corretto.">
            <a:extLst>
              <a:ext uri="{FF2B5EF4-FFF2-40B4-BE49-F238E27FC236}">
                <a16:creationId xmlns:a16="http://schemas.microsoft.com/office/drawing/2014/main" id="{52219DDF-1D22-704D-CD61-15029EC954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747" y="986772"/>
            <a:ext cx="4689506" cy="4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689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8196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F55EABCE-FD1D-4553-48CF-F0C4E0C1E342}"/>
              </a:ext>
            </a:extLst>
          </p:cNvPr>
          <p:cNvSpPr/>
          <p:nvPr/>
        </p:nvSpPr>
        <p:spPr>
          <a:xfrm>
            <a:off x="-178191" y="-123093"/>
            <a:ext cx="12548381" cy="7104185"/>
          </a:xfrm>
          <a:prstGeom prst="rect">
            <a:avLst/>
          </a:prstGeom>
          <a:gradFill flip="none" rotWithShape="0">
            <a:gsLst>
              <a:gs pos="0">
                <a:schemeClr val="tx1">
                  <a:alpha val="15522"/>
                </a:schemeClr>
              </a:gs>
              <a:gs pos="99000">
                <a:schemeClr val="bg2">
                  <a:lumMod val="0"/>
                  <a:alpha val="79866"/>
                </a:schemeClr>
              </a:gs>
            </a:gsLst>
            <a:lin ang="0" scaled="1"/>
            <a:tileRect/>
          </a:gradFill>
          <a:ln>
            <a:noFill/>
          </a:ln>
          <a:effectLst>
            <a:glow>
              <a:schemeClr val="bg2">
                <a:lumMod val="75000"/>
              </a:schemeClr>
            </a:glow>
            <a:outerShdw blurRad="50800" dist="50800" dir="5400000" algn="ctr" rotWithShape="0">
              <a:srgbClr val="000000">
                <a:alpha val="4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CC72379-2415-93BE-8144-361DAC849061}"/>
              </a:ext>
            </a:extLst>
          </p:cNvPr>
          <p:cNvSpPr txBox="1"/>
          <p:nvPr/>
        </p:nvSpPr>
        <p:spPr>
          <a:xfrm>
            <a:off x="2973703" y="180000"/>
            <a:ext cx="6244594" cy="615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it-IT" sz="3200" b="1" kern="1800" dirty="0">
                <a:solidFill>
                  <a:schemeClr val="bg1"/>
                </a:solidFill>
                <a:effectLst/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Speed </a:t>
            </a:r>
            <a:r>
              <a:rPr lang="it-IT" sz="3200" b="1" kern="1800" dirty="0" err="1">
                <a:solidFill>
                  <a:schemeClr val="bg1"/>
                </a:solidFill>
                <a:effectLst/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Comparison</a:t>
            </a:r>
            <a:r>
              <a:rPr lang="it-IT" sz="3200" b="1" kern="1800" dirty="0">
                <a:solidFill>
                  <a:schemeClr val="bg1"/>
                </a:solidFill>
                <a:effectLst/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 </a:t>
            </a:r>
            <a:r>
              <a:rPr lang="it-IT" sz="3200" b="1" kern="1800" dirty="0" err="1">
                <a:solidFill>
                  <a:schemeClr val="bg1"/>
                </a:solidFill>
                <a:effectLst/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During</a:t>
            </a:r>
            <a:r>
              <a:rPr lang="it-IT" sz="3200" b="1" kern="1800" dirty="0">
                <a:solidFill>
                  <a:schemeClr val="bg1"/>
                </a:solidFill>
                <a:effectLst/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 </a:t>
            </a:r>
            <a:r>
              <a:rPr lang="it-IT" sz="3200" b="1" kern="1800" dirty="0" err="1">
                <a:solidFill>
                  <a:schemeClr val="bg1"/>
                </a:solidFill>
                <a:effectLst/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Tacks</a:t>
            </a:r>
            <a:endParaRPr lang="it-IT" sz="3200" kern="100" dirty="0">
              <a:solidFill>
                <a:schemeClr val="bg1"/>
              </a:solidFill>
              <a:effectLst/>
              <a:latin typeface="Futura Medium" panose="020B0602020204020303" pitchFamily="34" charset="-79"/>
              <a:ea typeface="Aptos" panose="020B0004020202020204" pitchFamily="34" charset="0"/>
              <a:cs typeface="Futura Medium" panose="020B0602020204020303" pitchFamily="34" charset="-79"/>
            </a:endParaRPr>
          </a:p>
        </p:txBody>
      </p:sp>
      <p:pic>
        <p:nvPicPr>
          <p:cNvPr id="11" name="Immagine 10" descr="Immagine che contiene schermata, diagramm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46A0E0A5-6D00-F6C1-AAB0-036B02164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558" y="1152912"/>
            <a:ext cx="5128126" cy="2520848"/>
          </a:xfrm>
          <a:prstGeom prst="rect">
            <a:avLst/>
          </a:prstGeom>
        </p:spPr>
      </p:pic>
      <p:pic>
        <p:nvPicPr>
          <p:cNvPr id="13" name="Immagine 12" descr="Immagine che contiene schermata, diagramm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1579B501-DF12-60CF-69FA-0A85AB5E42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5558" y="3673760"/>
            <a:ext cx="5128126" cy="2520848"/>
          </a:xfrm>
          <a:prstGeom prst="rect">
            <a:avLst/>
          </a:prstGeom>
        </p:spPr>
      </p:pic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6451B46E-09D1-F3A7-F3B7-466230F43B7C}"/>
              </a:ext>
            </a:extLst>
          </p:cNvPr>
          <p:cNvSpPr/>
          <p:nvPr/>
        </p:nvSpPr>
        <p:spPr>
          <a:xfrm>
            <a:off x="147389" y="1366586"/>
            <a:ext cx="6133095" cy="766929"/>
          </a:xfrm>
          <a:prstGeom prst="roundRect">
            <a:avLst/>
          </a:prstGeom>
          <a:solidFill>
            <a:schemeClr val="bg1">
              <a:alpha val="59000"/>
            </a:schemeClr>
          </a:solidFill>
          <a:ln w="25400">
            <a:solidFill>
              <a:srgbClr val="E639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Maeder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produces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strong </a:t>
            </a:r>
            <a:r>
              <a:rPr lang="it-IT" altLang="it-IT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post-</a:t>
            </a:r>
            <a:r>
              <a:rPr lang="it-IT" altLang="it-IT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tack</a:t>
            </a:r>
            <a:r>
              <a:rPr lang="it-IT" altLang="it-IT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acceleration</a:t>
            </a:r>
            <a:r>
              <a:rPr lang="it-IT" altLang="it-IT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spikes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reaching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up to </a:t>
            </a:r>
            <a:r>
              <a:rPr lang="it-IT" altLang="it-IT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29 m/</a:t>
            </a:r>
            <a:r>
              <a:rPr lang="it-IT" altLang="it-IT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</a:t>
            </a:r>
            <a:endParaRPr lang="it-IT" altLang="it-IT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3552A0E3-0BAC-6AD2-3739-93BDCD041238}"/>
              </a:ext>
            </a:extLst>
          </p:cNvPr>
          <p:cNvSpPr/>
          <p:nvPr/>
        </p:nvSpPr>
        <p:spPr>
          <a:xfrm>
            <a:off x="147389" y="3376369"/>
            <a:ext cx="6133095" cy="1005354"/>
          </a:xfrm>
          <a:prstGeom prst="roundRect">
            <a:avLst/>
          </a:prstGeom>
          <a:solidFill>
            <a:schemeClr val="bg1">
              <a:alpha val="59000"/>
            </a:schemeClr>
          </a:solidFill>
          <a:ln w="25400">
            <a:solidFill>
              <a:srgbClr val="E639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pronounced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spikes in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Maeder’s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profile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correspond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to </a:t>
            </a:r>
            <a:r>
              <a:rPr lang="it-IT" altLang="it-IT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greater</a:t>
            </a:r>
            <a:r>
              <a:rPr lang="it-IT" altLang="it-IT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heading</a:t>
            </a:r>
            <a:r>
              <a:rPr lang="it-IT" altLang="it-IT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deviations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which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align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with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his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larger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VMG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losses</a:t>
            </a:r>
            <a:endParaRPr lang="it-IT" altLang="it-IT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A8325AC8-E492-47B3-42A7-5F7E46414496}"/>
              </a:ext>
            </a:extLst>
          </p:cNvPr>
          <p:cNvSpPr/>
          <p:nvPr/>
        </p:nvSpPr>
        <p:spPr>
          <a:xfrm>
            <a:off x="147389" y="2371478"/>
            <a:ext cx="6133095" cy="766928"/>
          </a:xfrm>
          <a:prstGeom prst="roundRect">
            <a:avLst/>
          </a:prstGeom>
          <a:solidFill>
            <a:schemeClr val="bg1">
              <a:alpha val="59000"/>
            </a:schemeClr>
          </a:solidFill>
          <a:ln w="25400">
            <a:solidFill>
              <a:srgbClr val="1E9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Pianosi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exhibits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 </a:t>
            </a:r>
            <a:r>
              <a:rPr lang="it-IT" altLang="it-IT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deeper</a:t>
            </a:r>
            <a:r>
              <a:rPr lang="it-IT" altLang="it-IT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speed minima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 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but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 </a:t>
            </a:r>
            <a:r>
              <a:rPr lang="it-IT" altLang="it-IT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more </a:t>
            </a:r>
            <a:r>
              <a:rPr lang="it-IT" altLang="it-IT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controlled</a:t>
            </a:r>
            <a:r>
              <a:rPr lang="it-IT" altLang="it-IT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and </a:t>
            </a:r>
            <a:r>
              <a:rPr lang="it-IT" altLang="it-IT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stable</a:t>
            </a:r>
            <a:r>
              <a:rPr lang="it-IT" altLang="it-IT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recovery</a:t>
            </a:r>
            <a:endParaRPr lang="it-IT" altLang="it-IT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B0646891-8A01-9DA5-E33D-A0E7E6F40B22}"/>
              </a:ext>
            </a:extLst>
          </p:cNvPr>
          <p:cNvSpPr/>
          <p:nvPr/>
        </p:nvSpPr>
        <p:spPr>
          <a:xfrm>
            <a:off x="147389" y="4952692"/>
            <a:ext cx="6133095" cy="1646454"/>
          </a:xfrm>
          <a:prstGeom prst="roundRect">
            <a:avLst/>
          </a:prstGeom>
          <a:solidFill>
            <a:schemeClr val="bg1">
              <a:alpha val="59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Explosive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speed spikes highlight strong power output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but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often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reflect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 </a:t>
            </a:r>
            <a:r>
              <a:rPr lang="it-IT" altLang="it-IT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less</a:t>
            </a:r>
            <a:r>
              <a:rPr lang="it-IT" altLang="it-IT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efficient</a:t>
            </a:r>
            <a:r>
              <a:rPr lang="it-IT" altLang="it-IT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upwind</a:t>
            </a:r>
            <a:r>
              <a:rPr lang="it-IT" altLang="it-IT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angle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</a:t>
            </a:r>
            <a:b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contrast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Pianosi’s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smoother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speed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evolution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suggests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 </a:t>
            </a:r>
            <a:r>
              <a:rPr lang="it-IT" altLang="it-IT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more </a:t>
            </a:r>
            <a:r>
              <a:rPr lang="it-IT" altLang="it-IT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strategically</a:t>
            </a:r>
            <a:r>
              <a:rPr lang="it-IT" altLang="it-IT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optimized</a:t>
            </a:r>
            <a:r>
              <a:rPr lang="it-IT" altLang="it-IT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trajectory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 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toward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the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mark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</a:t>
            </a:r>
          </a:p>
        </p:txBody>
      </p:sp>
      <p:pic>
        <p:nvPicPr>
          <p:cNvPr id="8" name="Immagine 7" descr="Immagine che contiene schermata, diagramm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99DEFA1D-E8A2-5CF2-7B96-84F5AC42FC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5558" y="1153760"/>
            <a:ext cx="5126400" cy="2520000"/>
          </a:xfrm>
          <a:prstGeom prst="rect">
            <a:avLst/>
          </a:prstGeom>
        </p:spPr>
      </p:pic>
      <p:pic>
        <p:nvPicPr>
          <p:cNvPr id="10" name="Immagine 9" descr="Immagine che contiene schermata, diagramm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186EA6C2-8B83-BA18-3E24-82A07E3595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5558" y="3689765"/>
            <a:ext cx="51264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73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833EDB5E-E7A0-FAE6-08B8-CA59EAC38E3F}"/>
              </a:ext>
            </a:extLst>
          </p:cNvPr>
          <p:cNvSpPr/>
          <p:nvPr/>
        </p:nvSpPr>
        <p:spPr>
          <a:xfrm>
            <a:off x="-168812" y="-123093"/>
            <a:ext cx="12548381" cy="7104185"/>
          </a:xfrm>
          <a:prstGeom prst="rect">
            <a:avLst/>
          </a:prstGeom>
          <a:gradFill flip="none" rotWithShape="0">
            <a:gsLst>
              <a:gs pos="3000">
                <a:schemeClr val="tx1">
                  <a:alpha val="89000"/>
                </a:schemeClr>
              </a:gs>
              <a:gs pos="100000">
                <a:schemeClr val="bg2">
                  <a:lumMod val="0"/>
                  <a:alpha val="6971"/>
                </a:schemeClr>
              </a:gs>
            </a:gsLst>
            <a:lin ang="0" scaled="1"/>
            <a:tileRect/>
          </a:gradFill>
          <a:ln>
            <a:noFill/>
          </a:ln>
          <a:effectLst>
            <a:glow>
              <a:schemeClr val="bg2">
                <a:lumMod val="75000"/>
              </a:schemeClr>
            </a:glow>
            <a:outerShdw blurRad="50800" dist="50800" dir="5400000" algn="ctr" rotWithShape="0">
              <a:srgbClr val="000000">
                <a:alpha val="4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D54F077-4CA4-D228-F769-0DAE6927FBEA}"/>
              </a:ext>
            </a:extLst>
          </p:cNvPr>
          <p:cNvSpPr txBox="1"/>
          <p:nvPr/>
        </p:nvSpPr>
        <p:spPr>
          <a:xfrm>
            <a:off x="4400246" y="180000"/>
            <a:ext cx="33915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Final</a:t>
            </a:r>
            <a:r>
              <a:rPr lang="it-IT" sz="3200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sz="3200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Conclusions</a:t>
            </a:r>
            <a:endParaRPr lang="it-IT" sz="32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90F98D9B-4833-7BE3-987D-13F130EDA669}"/>
              </a:ext>
            </a:extLst>
          </p:cNvPr>
          <p:cNvSpPr/>
          <p:nvPr/>
        </p:nvSpPr>
        <p:spPr>
          <a:xfrm>
            <a:off x="6188988" y="3522922"/>
            <a:ext cx="5506831" cy="1028654"/>
          </a:xfrm>
          <a:prstGeom prst="round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kern="0" dirty="0" err="1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Pianosi</a:t>
            </a:r>
            <a:r>
              <a:rPr lang="it-IT" kern="0" dirty="0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 shows superior </a:t>
            </a:r>
            <a:r>
              <a:rPr lang="it-IT" b="1" kern="0" dirty="0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baseline </a:t>
            </a:r>
            <a:r>
              <a:rPr lang="it-IT" b="1" kern="0" dirty="0" err="1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stability</a:t>
            </a:r>
            <a:r>
              <a:rPr lang="it-IT" kern="0" dirty="0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, </a:t>
            </a:r>
            <a:r>
              <a:rPr lang="it-IT" kern="0" dirty="0" err="1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smoother</a:t>
            </a:r>
            <a:r>
              <a:rPr lang="it-IT" kern="0" dirty="0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 </a:t>
            </a:r>
            <a:r>
              <a:rPr lang="it-IT" kern="0" dirty="0" err="1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accelerations</a:t>
            </a:r>
            <a:r>
              <a:rPr lang="it-IT" kern="0" dirty="0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, and more </a:t>
            </a:r>
            <a:r>
              <a:rPr lang="it-IT" kern="0" dirty="0" err="1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consistent</a:t>
            </a:r>
            <a:r>
              <a:rPr lang="it-IT" kern="0" dirty="0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 control </a:t>
            </a:r>
            <a:r>
              <a:rPr lang="it-IT" kern="0" dirty="0" err="1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during</a:t>
            </a:r>
            <a:r>
              <a:rPr lang="it-IT" kern="0" dirty="0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 the start</a:t>
            </a:r>
            <a:endParaRPr lang="it-IT" kern="100" dirty="0">
              <a:solidFill>
                <a:schemeClr val="bg1"/>
              </a:solidFill>
              <a:latin typeface="Futura Medium" panose="020B0602020204020303" pitchFamily="34" charset="-79"/>
              <a:ea typeface="Aptos" panose="020B0004020202020204" pitchFamily="34" charset="0"/>
              <a:cs typeface="Futura Medium" panose="020B0602020204020303" pitchFamily="34" charset="-79"/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0BBC808-E968-B1D8-526C-F073EB343134}"/>
              </a:ext>
            </a:extLst>
          </p:cNvPr>
          <p:cNvSpPr/>
          <p:nvPr/>
        </p:nvSpPr>
        <p:spPr>
          <a:xfrm>
            <a:off x="518898" y="1104738"/>
            <a:ext cx="4939295" cy="989422"/>
          </a:xfrm>
          <a:prstGeom prst="round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kern="0" dirty="0" err="1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Maeder</a:t>
            </a:r>
            <a:r>
              <a:rPr lang="it-IT" kern="0" dirty="0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 </a:t>
            </a:r>
            <a:r>
              <a:rPr lang="it-IT" kern="0" dirty="0" err="1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relies</a:t>
            </a:r>
            <a:r>
              <a:rPr lang="it-IT" kern="0" dirty="0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 on </a:t>
            </a:r>
            <a:r>
              <a:rPr lang="it-IT" kern="0" dirty="0" err="1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sharp</a:t>
            </a:r>
            <a:r>
              <a:rPr lang="it-IT" kern="0" dirty="0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 </a:t>
            </a:r>
            <a:r>
              <a:rPr lang="it-IT" kern="0" dirty="0" err="1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accelerations</a:t>
            </a:r>
            <a:r>
              <a:rPr lang="it-IT" kern="0" dirty="0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 and tight turns, </a:t>
            </a:r>
            <a:r>
              <a:rPr lang="it-IT" kern="0" dirty="0" err="1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achieving</a:t>
            </a:r>
            <a:r>
              <a:rPr lang="it-IT" kern="0" dirty="0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 </a:t>
            </a:r>
            <a:r>
              <a:rPr lang="it-IT" kern="0" dirty="0" err="1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higher</a:t>
            </a:r>
            <a:r>
              <a:rPr lang="it-IT" kern="0" dirty="0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 short-</a:t>
            </a:r>
            <a:r>
              <a:rPr lang="it-IT" kern="0" dirty="0" err="1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term</a:t>
            </a:r>
            <a:r>
              <a:rPr lang="it-IT" kern="0" dirty="0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 speeds </a:t>
            </a:r>
            <a:r>
              <a:rPr lang="it-IT" kern="0" dirty="0" err="1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but</a:t>
            </a:r>
            <a:r>
              <a:rPr lang="it-IT" kern="0" dirty="0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 </a:t>
            </a:r>
            <a:r>
              <a:rPr lang="it-IT" kern="0" dirty="0" err="1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at</a:t>
            </a:r>
            <a:r>
              <a:rPr lang="it-IT" kern="0" dirty="0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 </a:t>
            </a:r>
            <a:r>
              <a:rPr lang="it-IT" kern="0" dirty="0" err="1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greater</a:t>
            </a:r>
            <a:r>
              <a:rPr lang="it-IT" kern="0" dirty="0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 </a:t>
            </a:r>
            <a:r>
              <a:rPr lang="it-IT" kern="0" dirty="0" err="1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tactical</a:t>
            </a:r>
            <a:r>
              <a:rPr lang="it-IT" kern="0" dirty="0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 cost</a:t>
            </a:r>
            <a:endParaRPr lang="it-IT" kern="100" dirty="0">
              <a:solidFill>
                <a:schemeClr val="bg1"/>
              </a:solidFill>
              <a:latin typeface="Futura Medium" panose="020B0602020204020303" pitchFamily="34" charset="-79"/>
              <a:ea typeface="Aptos" panose="020B0004020202020204" pitchFamily="34" charset="0"/>
              <a:cs typeface="Futura Medium" panose="020B0602020204020303" pitchFamily="34" charset="-79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8DC12FB6-E113-8FEA-A675-69493AAB2007}"/>
              </a:ext>
            </a:extLst>
          </p:cNvPr>
          <p:cNvSpPr/>
          <p:nvPr/>
        </p:nvSpPr>
        <p:spPr>
          <a:xfrm>
            <a:off x="6198366" y="1786508"/>
            <a:ext cx="5497453" cy="1046741"/>
          </a:xfrm>
          <a:prstGeom prst="round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kern="0" dirty="0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In </a:t>
            </a:r>
            <a:r>
              <a:rPr lang="it-IT" kern="0" dirty="0" err="1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both</a:t>
            </a:r>
            <a:r>
              <a:rPr lang="it-IT" kern="0" dirty="0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 </a:t>
            </a:r>
            <a:r>
              <a:rPr lang="it-IT" kern="0" dirty="0" err="1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tacks</a:t>
            </a:r>
            <a:r>
              <a:rPr lang="it-IT" kern="0" dirty="0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, </a:t>
            </a:r>
            <a:r>
              <a:rPr lang="it-IT" kern="0" dirty="0" err="1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Pianosi</a:t>
            </a:r>
            <a:r>
              <a:rPr lang="it-IT" kern="0" dirty="0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 </a:t>
            </a:r>
            <a:r>
              <a:rPr lang="it-IT" kern="0" dirty="0" err="1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preserves</a:t>
            </a:r>
            <a:r>
              <a:rPr lang="it-IT" kern="0" dirty="0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 </a:t>
            </a:r>
            <a:r>
              <a:rPr lang="it-IT" kern="0" dirty="0" err="1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significantly</a:t>
            </a:r>
            <a:r>
              <a:rPr lang="it-IT" kern="0" dirty="0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 more VMG, </a:t>
            </a:r>
            <a:r>
              <a:rPr lang="it-IT" kern="0" dirty="0" err="1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gaining</a:t>
            </a:r>
            <a:r>
              <a:rPr lang="it-IT" kern="0" dirty="0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 more </a:t>
            </a:r>
            <a:r>
              <a:rPr lang="it-IT" kern="0" dirty="0" err="1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effective</a:t>
            </a:r>
            <a:r>
              <a:rPr lang="it-IT" kern="0" dirty="0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 </a:t>
            </a:r>
            <a:r>
              <a:rPr lang="it-IT" kern="0" dirty="0" err="1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distance</a:t>
            </a:r>
            <a:r>
              <a:rPr lang="it-IT" kern="0" dirty="0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 </a:t>
            </a:r>
            <a:r>
              <a:rPr lang="it-IT" kern="0" dirty="0" err="1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toward</a:t>
            </a:r>
            <a:r>
              <a:rPr lang="it-IT" kern="0" dirty="0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 the </a:t>
            </a:r>
            <a:r>
              <a:rPr lang="it-IT" kern="0" dirty="0" err="1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upwind</a:t>
            </a:r>
            <a:r>
              <a:rPr lang="it-IT" kern="0" dirty="0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 </a:t>
            </a:r>
            <a:r>
              <a:rPr lang="it-IT" kern="0" dirty="0" err="1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mark</a:t>
            </a:r>
            <a:endParaRPr lang="it-IT" kern="100" dirty="0">
              <a:solidFill>
                <a:schemeClr val="bg1"/>
              </a:solidFill>
              <a:latin typeface="Futura Medium" panose="020B0602020204020303" pitchFamily="34" charset="-79"/>
              <a:ea typeface="Aptos" panose="020B0004020202020204" pitchFamily="34" charset="0"/>
              <a:cs typeface="Futura Medium" panose="020B0602020204020303" pitchFamily="34" charset="-79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27D92BB6-D907-D03E-A48B-79E4FEC23C4D}"/>
              </a:ext>
            </a:extLst>
          </p:cNvPr>
          <p:cNvSpPr/>
          <p:nvPr/>
        </p:nvSpPr>
        <p:spPr>
          <a:xfrm>
            <a:off x="488857" y="2779594"/>
            <a:ext cx="4939294" cy="801448"/>
          </a:xfrm>
          <a:prstGeom prst="round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kern="0" dirty="0" err="1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Maeder’s</a:t>
            </a:r>
            <a:r>
              <a:rPr lang="it-IT" kern="0" dirty="0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 </a:t>
            </a:r>
            <a:r>
              <a:rPr lang="it-IT" kern="0" dirty="0" err="1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mechanical</a:t>
            </a:r>
            <a:r>
              <a:rPr lang="it-IT" kern="0" dirty="0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 </a:t>
            </a:r>
            <a:r>
              <a:rPr lang="it-IT" kern="0" dirty="0" err="1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superiority</a:t>
            </a:r>
            <a:r>
              <a:rPr lang="it-IT" kern="0" dirty="0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 </a:t>
            </a:r>
            <a:r>
              <a:rPr lang="it-IT" kern="0" dirty="0" err="1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is</a:t>
            </a:r>
            <a:r>
              <a:rPr lang="it-IT" kern="0" dirty="0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 offset by </a:t>
            </a:r>
            <a:r>
              <a:rPr lang="it-IT" kern="0" dirty="0" err="1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larger</a:t>
            </a:r>
            <a:r>
              <a:rPr lang="it-IT" kern="0" dirty="0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 </a:t>
            </a:r>
            <a:r>
              <a:rPr lang="it-IT" kern="0" dirty="0" err="1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directional</a:t>
            </a:r>
            <a:r>
              <a:rPr lang="it-IT" kern="0" dirty="0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 </a:t>
            </a:r>
            <a:r>
              <a:rPr lang="it-IT" kern="0" dirty="0" err="1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inefficiencies</a:t>
            </a:r>
            <a:endParaRPr lang="it-IT" dirty="0"/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54C58DE8-988E-8B4B-2E1A-967A1130D739}"/>
              </a:ext>
            </a:extLst>
          </p:cNvPr>
          <p:cNvSpPr/>
          <p:nvPr/>
        </p:nvSpPr>
        <p:spPr>
          <a:xfrm>
            <a:off x="1071035" y="5360996"/>
            <a:ext cx="10049929" cy="1200329"/>
          </a:xfrm>
          <a:prstGeom prst="round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Futura Medium" panose="020B0602020204020303" pitchFamily="34" charset="-79"/>
                <a:cs typeface="Futura Medium" panose="020B0602020204020303" pitchFamily="34" charset="-79"/>
              </a:rPr>
              <a:t>In </a:t>
            </a:r>
            <a:r>
              <a:rPr lang="it-I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conclusion</a:t>
            </a:r>
            <a:r>
              <a:rPr lang="it-IT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in </a:t>
            </a:r>
            <a:r>
              <a:rPr lang="it-I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upwind</a:t>
            </a:r>
            <a:r>
              <a:rPr lang="it-I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racing </a:t>
            </a:r>
            <a:r>
              <a:rPr lang="it-IT" b="1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efficiency</a:t>
            </a:r>
            <a:r>
              <a:rPr lang="it-IT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and </a:t>
            </a:r>
            <a:r>
              <a:rPr lang="it-IT" b="1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trajectory</a:t>
            </a:r>
            <a:r>
              <a:rPr lang="it-IT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b="1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optimization</a:t>
            </a:r>
            <a:r>
              <a:rPr lang="it-IT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b="1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outweigh</a:t>
            </a:r>
            <a:r>
              <a:rPr lang="it-IT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b="1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sheer</a:t>
            </a:r>
            <a:r>
              <a:rPr lang="it-IT" b="1" dirty="0">
                <a:latin typeface="FUTURA MEDIUM" panose="020B0602020204020303" pitchFamily="34" charset="-79"/>
                <a:cs typeface="FUTURA MEDIUM" panose="020B0602020204020303" pitchFamily="34" charset="-79"/>
              </a:rPr>
              <a:t> speed</a:t>
            </a:r>
            <a:r>
              <a:rPr lang="it-IT" dirty="0">
                <a:latin typeface="Futura Medium" panose="020B0602020204020303" pitchFamily="34" charset="-79"/>
                <a:cs typeface="Futura Medium" panose="020B0602020204020303" pitchFamily="34" charset="-79"/>
              </a:rPr>
              <a:t>.</a:t>
            </a:r>
            <a:br>
              <a:rPr lang="it-IT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it-I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Pianosi’s</a:t>
            </a:r>
            <a:r>
              <a:rPr lang="it-I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approach</a:t>
            </a:r>
            <a:r>
              <a:rPr lang="it-I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converts</a:t>
            </a:r>
            <a:r>
              <a:rPr lang="it-I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a </a:t>
            </a:r>
            <a:r>
              <a:rPr lang="it-I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larger</a:t>
            </a:r>
            <a:r>
              <a:rPr lang="it-I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portion</a:t>
            </a:r>
            <a:r>
              <a:rPr lang="it-I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of </a:t>
            </a:r>
            <a:r>
              <a:rPr lang="it-I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his</a:t>
            </a:r>
            <a:r>
              <a:rPr lang="it-I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motion</a:t>
            </a:r>
            <a:r>
              <a:rPr lang="it-I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into</a:t>
            </a:r>
            <a:r>
              <a:rPr lang="it-I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real</a:t>
            </a:r>
            <a:r>
              <a:rPr lang="it-I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tactical</a:t>
            </a:r>
            <a:r>
              <a:rPr lang="it-I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advantage</a:t>
            </a:r>
            <a:r>
              <a:rPr lang="it-IT" dirty="0"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r>
              <a:rPr lang="it-I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explaining</a:t>
            </a:r>
            <a:r>
              <a:rPr lang="it-I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his</a:t>
            </a:r>
            <a:r>
              <a:rPr lang="it-I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stronger</a:t>
            </a:r>
            <a:r>
              <a:rPr lang="it-IT" dirty="0">
                <a:latin typeface="Futura Medium" panose="020B0602020204020303" pitchFamily="34" charset="-79"/>
                <a:cs typeface="Futura Medium" panose="020B0602020204020303" pitchFamily="34" charset="-79"/>
              </a:rPr>
              <a:t> performance in the first </a:t>
            </a:r>
            <a:r>
              <a:rPr lang="it-IT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leg</a:t>
            </a:r>
            <a:r>
              <a:rPr lang="it-IT" dirty="0">
                <a:latin typeface="Futura Medium" panose="020B0602020204020303" pitchFamily="34" charset="-79"/>
                <a:cs typeface="Futura Medium" panose="020B0602020204020303" pitchFamily="34" charset="-79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71518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1751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AD50E4-EAD0-ED91-2044-D3A13A525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2821FD0B-3244-2F2D-1B9F-19AB166E885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68812" y="-123093"/>
            <a:ext cx="12548381" cy="7104185"/>
          </a:xfrm>
          <a:prstGeom prst="rect">
            <a:avLst/>
          </a:prstGeom>
          <a:gradFill flip="none" rotWithShape="0">
            <a:gsLst>
              <a:gs pos="0">
                <a:schemeClr val="tx1">
                  <a:alpha val="25344"/>
                </a:schemeClr>
              </a:gs>
              <a:gs pos="100000">
                <a:schemeClr val="bg2">
                  <a:lumMod val="0"/>
                  <a:alpha val="52000"/>
                </a:schemeClr>
              </a:gs>
            </a:gsLst>
            <a:lin ang="0" scaled="1"/>
            <a:tileRect/>
          </a:gradFill>
          <a:ln>
            <a:noFill/>
          </a:ln>
          <a:effectLst>
            <a:glow>
              <a:schemeClr val="bg2">
                <a:lumMod val="75000"/>
              </a:schemeClr>
            </a:glow>
            <a:outerShdw blurRad="50800" dist="50800" dir="5400000" algn="ctr" rotWithShape="0">
              <a:srgbClr val="000000">
                <a:alpha val="4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8F88C11-E9CE-F3D1-DF98-7A96D30C59F5}"/>
              </a:ext>
            </a:extLst>
          </p:cNvPr>
          <p:cNvSpPr txBox="1"/>
          <p:nvPr/>
        </p:nvSpPr>
        <p:spPr>
          <a:xfrm>
            <a:off x="3163762" y="180000"/>
            <a:ext cx="58644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kern="1800" dirty="0">
                <a:solidFill>
                  <a:schemeClr val="bg1"/>
                </a:solidFill>
                <a:effectLst/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Legal and </a:t>
            </a:r>
            <a:r>
              <a:rPr lang="it-IT" sz="3200" b="1" kern="1800" dirty="0" err="1">
                <a:solidFill>
                  <a:schemeClr val="bg1"/>
                </a:solidFill>
                <a:effectLst/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Reproduction</a:t>
            </a:r>
            <a:r>
              <a:rPr lang="it-IT" sz="3200" b="1" kern="1800" dirty="0">
                <a:solidFill>
                  <a:schemeClr val="bg1"/>
                </a:solidFill>
                <a:effectLst/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 Notes</a:t>
            </a:r>
            <a:r>
              <a:rPr lang="it-IT" sz="3200" dirty="0">
                <a:solidFill>
                  <a:schemeClr val="bg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endParaRPr lang="it-IT" sz="32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2FF3EC4C-1147-47B3-DEC7-35F253F4DD7C}"/>
              </a:ext>
            </a:extLst>
          </p:cNvPr>
          <p:cNvSpPr/>
          <p:nvPr/>
        </p:nvSpPr>
        <p:spPr>
          <a:xfrm>
            <a:off x="4640908" y="1001877"/>
            <a:ext cx="7298265" cy="1504902"/>
          </a:xfrm>
          <a:prstGeom prst="round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5000"/>
              </a:lnSpc>
            </a:pPr>
            <a:r>
              <a:rPr lang="it-IT" b="1" kern="0" dirty="0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Data </a:t>
            </a:r>
            <a:r>
              <a:rPr lang="it-IT" b="1" kern="0" dirty="0" err="1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Availability</a:t>
            </a:r>
            <a:endParaRPr lang="it-IT" kern="100" dirty="0">
              <a:solidFill>
                <a:schemeClr val="bg1"/>
              </a:solidFill>
              <a:latin typeface="Futura Medium" panose="020B0602020204020303" pitchFamily="34" charset="-79"/>
              <a:ea typeface="Aptos" panose="020B0004020202020204" pitchFamily="34" charset="0"/>
              <a:cs typeface="Futura Medium" panose="020B0602020204020303" pitchFamily="34" charset="-79"/>
            </a:endParaRPr>
          </a:p>
          <a:p>
            <a:pPr lvl="0">
              <a:lnSpc>
                <a:spcPct val="115000"/>
              </a:lnSpc>
              <a:buSzPts val="1000"/>
              <a:tabLst>
                <a:tab pos="457200" algn="l"/>
              </a:tabLst>
            </a:pPr>
            <a:r>
              <a:rPr lang="it-IT" kern="0" dirty="0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GPS tracks are </a:t>
            </a:r>
            <a:r>
              <a:rPr lang="it-IT" kern="0" dirty="0" err="1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publicly</a:t>
            </a:r>
            <a:r>
              <a:rPr lang="it-IT" kern="0" dirty="0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 </a:t>
            </a:r>
            <a:r>
              <a:rPr lang="it-IT" kern="0" dirty="0" err="1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accessible</a:t>
            </a:r>
            <a:r>
              <a:rPr lang="it-IT" kern="0" dirty="0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 and </a:t>
            </a:r>
            <a:r>
              <a:rPr lang="it-IT" kern="0" dirty="0" err="1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downloadable</a:t>
            </a:r>
            <a:r>
              <a:rPr lang="it-IT" kern="0" dirty="0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 from </a:t>
            </a:r>
            <a:r>
              <a:rPr lang="it-IT" i="1" kern="0" dirty="0" err="1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metasail.it</a:t>
            </a:r>
            <a:endParaRPr lang="it-IT" kern="100" dirty="0">
              <a:solidFill>
                <a:schemeClr val="bg1"/>
              </a:solidFill>
              <a:latin typeface="Futura Medium" panose="020B0602020204020303" pitchFamily="34" charset="-79"/>
              <a:ea typeface="Aptos" panose="020B0004020202020204" pitchFamily="34" charset="0"/>
              <a:cs typeface="Futura Medium" panose="020B0602020204020303" pitchFamily="34" charset="-79"/>
            </a:endParaRPr>
          </a:p>
          <a:p>
            <a:pPr lvl="0">
              <a:lnSpc>
                <a:spcPct val="115000"/>
              </a:lnSpc>
              <a:buSzPts val="1000"/>
              <a:tabLst>
                <a:tab pos="457200" algn="l"/>
              </a:tabLst>
            </a:pPr>
            <a:r>
              <a:rPr lang="it-IT" kern="0" dirty="0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No personal or </a:t>
            </a:r>
            <a:r>
              <a:rPr lang="it-IT" kern="0" dirty="0" err="1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confidential</a:t>
            </a:r>
            <a:r>
              <a:rPr lang="it-IT" kern="0" dirty="0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 data </a:t>
            </a:r>
            <a:r>
              <a:rPr lang="it-IT" kern="0" dirty="0" err="1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were</a:t>
            </a:r>
            <a:r>
              <a:rPr lang="it-IT" kern="0" dirty="0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 </a:t>
            </a:r>
            <a:r>
              <a:rPr lang="it-IT" kern="0" dirty="0" err="1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used</a:t>
            </a:r>
            <a:r>
              <a:rPr lang="it-IT" kern="0" dirty="0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.</a:t>
            </a:r>
            <a:endParaRPr lang="it-IT" kern="100" dirty="0">
              <a:solidFill>
                <a:schemeClr val="bg1"/>
              </a:solidFill>
              <a:latin typeface="Futura Medium" panose="020B0602020204020303" pitchFamily="34" charset="-79"/>
              <a:ea typeface="Aptos" panose="020B0004020202020204" pitchFamily="34" charset="0"/>
              <a:cs typeface="Futura Medium" panose="020B0602020204020303" pitchFamily="34" charset="-79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C2A53376-CF4A-3BC5-FF0F-A7E225077858}"/>
              </a:ext>
            </a:extLst>
          </p:cNvPr>
          <p:cNvSpPr/>
          <p:nvPr/>
        </p:nvSpPr>
        <p:spPr>
          <a:xfrm>
            <a:off x="353911" y="2991173"/>
            <a:ext cx="7570889" cy="1782306"/>
          </a:xfrm>
          <a:prstGeom prst="round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5000"/>
              </a:lnSpc>
            </a:pPr>
            <a:r>
              <a:rPr lang="it-IT" b="1" kern="0" dirty="0" err="1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Usage</a:t>
            </a:r>
            <a:r>
              <a:rPr lang="it-IT" b="1" kern="0" dirty="0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 </a:t>
            </a:r>
            <a:r>
              <a:rPr lang="it-IT" b="1" kern="0" dirty="0" err="1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Rights</a:t>
            </a:r>
            <a:endParaRPr lang="it-IT" kern="100" dirty="0">
              <a:solidFill>
                <a:schemeClr val="bg1"/>
              </a:solidFill>
              <a:latin typeface="Futura Medium" panose="020B0602020204020303" pitchFamily="34" charset="-79"/>
              <a:ea typeface="Aptos" panose="020B0004020202020204" pitchFamily="34" charset="0"/>
              <a:cs typeface="Futura Medium" panose="020B0602020204020303" pitchFamily="34" charset="-79"/>
            </a:endParaRPr>
          </a:p>
          <a:p>
            <a:pPr lvl="0">
              <a:lnSpc>
                <a:spcPct val="115000"/>
              </a:lnSpc>
              <a:buSzPts val="1000"/>
              <a:tabLst>
                <a:tab pos="457200" algn="l"/>
              </a:tabLst>
            </a:pPr>
            <a:r>
              <a:rPr lang="it-IT" kern="0" dirty="0" err="1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All</a:t>
            </a:r>
            <a:r>
              <a:rPr lang="it-IT" kern="0" dirty="0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 </a:t>
            </a:r>
            <a:r>
              <a:rPr lang="it-IT" kern="0" dirty="0" err="1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analysis</a:t>
            </a:r>
            <a:r>
              <a:rPr lang="it-IT" kern="0" dirty="0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, </a:t>
            </a:r>
            <a:r>
              <a:rPr lang="it-IT" kern="0" dirty="0" err="1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visualizations</a:t>
            </a:r>
            <a:r>
              <a:rPr lang="it-IT" kern="0" dirty="0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, and </a:t>
            </a:r>
            <a:r>
              <a:rPr lang="it-IT" kern="0" dirty="0" err="1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metrics</a:t>
            </a:r>
            <a:r>
              <a:rPr lang="it-IT" kern="0" dirty="0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 are </a:t>
            </a:r>
            <a:r>
              <a:rPr lang="it-IT" kern="0" dirty="0" err="1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produced</a:t>
            </a:r>
            <a:r>
              <a:rPr lang="it-IT" kern="0" dirty="0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 </a:t>
            </a:r>
            <a:r>
              <a:rPr lang="it-IT" kern="0" dirty="0" err="1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exclusively</a:t>
            </a:r>
            <a:r>
              <a:rPr lang="it-IT" kern="0" dirty="0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 for educational and </a:t>
            </a:r>
            <a:r>
              <a:rPr lang="it-IT" kern="0" dirty="0" err="1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research</a:t>
            </a:r>
            <a:r>
              <a:rPr lang="it-IT" kern="0" dirty="0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 </a:t>
            </a:r>
            <a:r>
              <a:rPr lang="it-IT" kern="0" dirty="0" err="1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purposes</a:t>
            </a:r>
            <a:r>
              <a:rPr lang="it-IT" kern="0" dirty="0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.</a:t>
            </a:r>
            <a:endParaRPr lang="it-IT" kern="100" dirty="0">
              <a:solidFill>
                <a:schemeClr val="bg1"/>
              </a:solidFill>
              <a:latin typeface="Futura Medium" panose="020B0602020204020303" pitchFamily="34" charset="-79"/>
              <a:ea typeface="Aptos" panose="020B0004020202020204" pitchFamily="34" charset="0"/>
              <a:cs typeface="Futura Medium" panose="020B0602020204020303" pitchFamily="34" charset="-79"/>
            </a:endParaRPr>
          </a:p>
          <a:p>
            <a:pPr lvl="0">
              <a:lnSpc>
                <a:spcPct val="115000"/>
              </a:lnSpc>
              <a:buSzPts val="1000"/>
              <a:tabLst>
                <a:tab pos="457200" algn="l"/>
              </a:tabLst>
            </a:pPr>
            <a:r>
              <a:rPr lang="it-IT" kern="0" dirty="0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Images and GPX data are </a:t>
            </a:r>
            <a:r>
              <a:rPr lang="it-IT" kern="0" dirty="0" err="1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used</a:t>
            </a:r>
            <a:r>
              <a:rPr lang="it-IT" kern="0" dirty="0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 under </a:t>
            </a:r>
            <a:r>
              <a:rPr lang="it-IT" kern="0" dirty="0" err="1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publicly</a:t>
            </a:r>
            <a:r>
              <a:rPr lang="it-IT" kern="0" dirty="0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 </a:t>
            </a:r>
            <a:r>
              <a:rPr lang="it-IT" kern="0" dirty="0" err="1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accessible</a:t>
            </a:r>
            <a:r>
              <a:rPr lang="it-IT" kern="0" dirty="0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 </a:t>
            </a:r>
            <a:r>
              <a:rPr lang="it-IT" kern="0" dirty="0" err="1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terms</a:t>
            </a:r>
            <a:r>
              <a:rPr lang="it-IT" kern="0" dirty="0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 </a:t>
            </a:r>
            <a:r>
              <a:rPr lang="it-IT" kern="0" dirty="0" err="1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provided</a:t>
            </a:r>
            <a:r>
              <a:rPr lang="it-IT" kern="0" dirty="0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 by the hosting </a:t>
            </a:r>
            <a:r>
              <a:rPr lang="it-IT" kern="0" dirty="0" err="1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platform</a:t>
            </a:r>
            <a:r>
              <a:rPr lang="it-IT" kern="0" dirty="0">
                <a:solidFill>
                  <a:schemeClr val="bg1"/>
                </a:solidFill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.</a:t>
            </a:r>
            <a:endParaRPr lang="it-IT" kern="100" dirty="0">
              <a:solidFill>
                <a:schemeClr val="bg1"/>
              </a:solidFill>
              <a:latin typeface="Futura Medium" panose="020B0602020204020303" pitchFamily="34" charset="-79"/>
              <a:ea typeface="Aptos" panose="020B0004020202020204" pitchFamily="34" charset="0"/>
              <a:cs typeface="Futura Medium" panose="020B0602020204020303" pitchFamily="34" charset="-79"/>
            </a:endParaRP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BF81C961-0200-441E-DFBF-3D4BEBB2A340}"/>
              </a:ext>
            </a:extLst>
          </p:cNvPr>
          <p:cNvSpPr/>
          <p:nvPr/>
        </p:nvSpPr>
        <p:spPr>
          <a:xfrm>
            <a:off x="4640908" y="5377911"/>
            <a:ext cx="7385664" cy="1308983"/>
          </a:xfrm>
          <a:prstGeom prst="round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Slides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are </a:t>
            </a:r>
            <a:r>
              <a:rPr 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shared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with the following </a:t>
            </a:r>
            <a:r>
              <a:rPr 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license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:</a:t>
            </a:r>
          </a:p>
          <a:p>
            <a:r>
              <a:rPr lang="it-IT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‘GPS Analysis of the 2025 Formula Kite World </a:t>
            </a:r>
            <a:r>
              <a:rPr lang="it-IT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Championships</a:t>
            </a:r>
            <a:r>
              <a:rPr lang="it-IT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' 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by</a:t>
            </a:r>
            <a:r>
              <a:rPr lang="it-IT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Nicolò Nucci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r>
              <a:rPr 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is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licensed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under a CC BY-NC-ND 4.0</a:t>
            </a:r>
            <a:r>
              <a:rPr lang="it-IT" kern="1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kern="1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license</a:t>
            </a:r>
            <a:endParaRPr lang="it-IT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58271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1751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9A254686-0C13-736C-F144-2CBCF18A0EBC}"/>
              </a:ext>
            </a:extLst>
          </p:cNvPr>
          <p:cNvSpPr/>
          <p:nvPr/>
        </p:nvSpPr>
        <p:spPr>
          <a:xfrm>
            <a:off x="-178192" y="-123093"/>
            <a:ext cx="12548381" cy="7104185"/>
          </a:xfrm>
          <a:prstGeom prst="rect">
            <a:avLst/>
          </a:prstGeom>
          <a:gradFill flip="none" rotWithShape="0">
            <a:gsLst>
              <a:gs pos="5000">
                <a:schemeClr val="tx1">
                  <a:alpha val="71005"/>
                </a:schemeClr>
              </a:gs>
              <a:gs pos="100000">
                <a:schemeClr val="bg2">
                  <a:lumMod val="0"/>
                  <a:alpha val="13000"/>
                </a:schemeClr>
              </a:gs>
            </a:gsLst>
            <a:lin ang="0" scaled="1"/>
            <a:tileRect/>
          </a:gradFill>
          <a:ln>
            <a:noFill/>
          </a:ln>
          <a:effectLst>
            <a:glow>
              <a:schemeClr val="bg2">
                <a:lumMod val="75000"/>
              </a:schemeClr>
            </a:glow>
            <a:outerShdw blurRad="50800" dist="50800" dir="5400000" algn="ctr" rotWithShape="0">
              <a:srgbClr val="000000">
                <a:alpha val="4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0BEE7E6-A512-FF7C-AE91-51EBB35E58DC}"/>
              </a:ext>
            </a:extLst>
          </p:cNvPr>
          <p:cNvSpPr txBox="1"/>
          <p:nvPr/>
        </p:nvSpPr>
        <p:spPr>
          <a:xfrm>
            <a:off x="4232220" y="180000"/>
            <a:ext cx="3727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Research</a:t>
            </a:r>
            <a:r>
              <a:rPr lang="it-IT" sz="3200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sz="3200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questions</a:t>
            </a:r>
            <a:endParaRPr lang="it-IT" sz="32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7664B50-E511-9FD7-E42F-658FB7EAFCC1}"/>
              </a:ext>
            </a:extLst>
          </p:cNvPr>
          <p:cNvSpPr/>
          <p:nvPr/>
        </p:nvSpPr>
        <p:spPr>
          <a:xfrm>
            <a:off x="1877052" y="1459832"/>
            <a:ext cx="8427955" cy="1481130"/>
          </a:xfrm>
          <a:prstGeom prst="round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Main</a:t>
            </a:r>
            <a:r>
              <a:rPr lang="it-IT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sz="2400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Research</a:t>
            </a:r>
            <a:r>
              <a:rPr lang="it-IT" sz="2400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sz="2400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questions</a:t>
            </a:r>
            <a:endParaRPr lang="it-IT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ctr"/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How do technical and </a:t>
            </a:r>
            <a:r>
              <a:rPr 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strategic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choices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during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the start </a:t>
            </a:r>
            <a:r>
              <a:rPr 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phase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and the </a:t>
            </a:r>
            <a:r>
              <a:rPr 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tacking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manoeuvres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influence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overall performance on the first </a:t>
            </a:r>
            <a:r>
              <a:rPr 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upwind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leg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in a Formula Kite race?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53D7E41-C7D4-F9A5-BE10-30675626FDFE}"/>
              </a:ext>
            </a:extLst>
          </p:cNvPr>
          <p:cNvSpPr/>
          <p:nvPr/>
        </p:nvSpPr>
        <p:spPr>
          <a:xfrm>
            <a:off x="6419968" y="4200982"/>
            <a:ext cx="5580000" cy="1620000"/>
          </a:xfrm>
          <a:prstGeom prst="round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How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does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the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execution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of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tacking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manoeuvres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—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considering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speed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loss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VMG drop,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turning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radius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and recovery time—impact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each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athlete’s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ability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to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maintain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efficient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progress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toward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the wind?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99AE9144-830E-974A-9F30-D5C646B47674}"/>
              </a:ext>
            </a:extLst>
          </p:cNvPr>
          <p:cNvSpPr/>
          <p:nvPr/>
        </p:nvSpPr>
        <p:spPr>
          <a:xfrm>
            <a:off x="192032" y="4235694"/>
            <a:ext cx="5580000" cy="1620000"/>
          </a:xfrm>
          <a:prstGeom prst="round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How do </a:t>
            </a:r>
            <a:r>
              <a:rPr 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Pianosi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and </a:t>
            </a:r>
            <a:r>
              <a:rPr 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Maeder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differ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in </a:t>
            </a:r>
            <a:r>
              <a:rPr 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their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acceleration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patterns and speed </a:t>
            </a:r>
            <a:r>
              <a:rPr 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development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during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the start window, and </a:t>
            </a:r>
            <a:r>
              <a:rPr 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how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do </a:t>
            </a:r>
            <a:r>
              <a:rPr 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these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differences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affect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their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initial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upwind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progression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?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4C30A942-97D6-A6EB-1633-018B2631E58F}"/>
              </a:ext>
            </a:extLst>
          </p:cNvPr>
          <p:cNvGrpSpPr/>
          <p:nvPr/>
        </p:nvGrpSpPr>
        <p:grpSpPr>
          <a:xfrm>
            <a:off x="3301030" y="2940962"/>
            <a:ext cx="5589932" cy="2278251"/>
            <a:chOff x="3289455" y="2940962"/>
            <a:chExt cx="5589932" cy="2278251"/>
          </a:xfrm>
        </p:grpSpPr>
        <p:sp>
          <p:nvSpPr>
            <p:cNvPr id="24" name="Arco 23">
              <a:extLst>
                <a:ext uri="{FF2B5EF4-FFF2-40B4-BE49-F238E27FC236}">
                  <a16:creationId xmlns:a16="http://schemas.microsoft.com/office/drawing/2014/main" id="{313A2170-0251-AE44-710E-4A112EF03500}"/>
                </a:ext>
              </a:extLst>
            </p:cNvPr>
            <p:cNvSpPr/>
            <p:nvPr/>
          </p:nvSpPr>
          <p:spPr>
            <a:xfrm>
              <a:off x="3289455" y="2940962"/>
              <a:ext cx="5580000" cy="2278251"/>
            </a:xfrm>
            <a:prstGeom prst="arc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" name="Arco 24">
              <a:extLst>
                <a:ext uri="{FF2B5EF4-FFF2-40B4-BE49-F238E27FC236}">
                  <a16:creationId xmlns:a16="http://schemas.microsoft.com/office/drawing/2014/main" id="{708D7ECF-611A-DC63-9025-18B3E10E5B0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3299387" y="2940962"/>
              <a:ext cx="5580000" cy="2278251"/>
            </a:xfrm>
            <a:prstGeom prst="arc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203738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1751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"/>
                    </a14:imgEffect>
                    <a14:imgEffect>
                      <a14:colorTemperature colorTemp="4171"/>
                    </a14:imgEffect>
                    <a14:imgEffect>
                      <a14:saturation sat="0"/>
                    </a14:imgEffect>
                    <a14:imgEffect>
                      <a14:brightnessContrast bright="-54000" contrast="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BED87D-1E9F-A2A0-87F1-11BB82FEA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7E19B939-AEB4-D136-97C2-91A0261D8F4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68812" y="-123093"/>
            <a:ext cx="12548381" cy="7104185"/>
          </a:xfrm>
          <a:prstGeom prst="rect">
            <a:avLst/>
          </a:prstGeom>
          <a:gradFill flip="none" rotWithShape="0">
            <a:gsLst>
              <a:gs pos="0">
                <a:schemeClr val="tx1">
                  <a:alpha val="0"/>
                </a:schemeClr>
              </a:gs>
              <a:gs pos="100000">
                <a:schemeClr val="bg2">
                  <a:lumMod val="0"/>
                  <a:alpha val="51901"/>
                </a:schemeClr>
              </a:gs>
            </a:gsLst>
            <a:lin ang="0" scaled="1"/>
            <a:tileRect/>
          </a:gradFill>
          <a:ln>
            <a:noFill/>
          </a:ln>
          <a:effectLst>
            <a:glow>
              <a:schemeClr val="bg2">
                <a:lumMod val="75000"/>
              </a:schemeClr>
            </a:glow>
            <a:outerShdw blurRad="50800" dist="50800" dir="5400000" algn="ctr" rotWithShape="0">
              <a:srgbClr val="000000">
                <a:alpha val="4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4DA2884B-7EAC-DEF8-6BB5-BABC525FEE45}"/>
              </a:ext>
            </a:extLst>
          </p:cNvPr>
          <p:cNvSpPr/>
          <p:nvPr/>
        </p:nvSpPr>
        <p:spPr>
          <a:xfrm>
            <a:off x="4569148" y="371957"/>
            <a:ext cx="7379780" cy="1633423"/>
          </a:xfrm>
          <a:prstGeom prst="round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it-IT" altLang="it-IT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Data Sources</a:t>
            </a:r>
            <a:endParaRPr lang="it-IT" altLang="it-IT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lvl="0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 GPS tracks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used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in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this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study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were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downloaded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from the public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platform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 </a:t>
            </a:r>
            <a:r>
              <a:rPr lang="it-IT" altLang="it-IT" i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metasail.it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event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archive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:</a:t>
            </a:r>
          </a:p>
          <a:p>
            <a:pPr lvl="0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Data are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provided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in GPX format,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containing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timestamped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latitude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–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longitude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points for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each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athlete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8528C178-62C8-6B8D-1D4E-3FAD3D77F230}"/>
              </a:ext>
            </a:extLst>
          </p:cNvPr>
          <p:cNvSpPr/>
          <p:nvPr/>
        </p:nvSpPr>
        <p:spPr>
          <a:xfrm>
            <a:off x="232475" y="2300621"/>
            <a:ext cx="7591321" cy="2505200"/>
          </a:xfrm>
          <a:prstGeom prst="round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it-IT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Methodology</a:t>
            </a:r>
            <a:r>
              <a:rPr lang="it-IT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Overview</a:t>
            </a:r>
            <a:endParaRPr lang="it-IT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>
              <a:spcAft>
                <a:spcPts val="600"/>
              </a:spcAft>
            </a:pP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Speed, </a:t>
            </a:r>
            <a:r>
              <a:rPr 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acceleration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VMG, </a:t>
            </a:r>
            <a:r>
              <a:rPr 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Distance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Lost, and Turn Radius </a:t>
            </a:r>
            <a:r>
              <a:rPr 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were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computed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using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custom Python scripts.</a:t>
            </a:r>
          </a:p>
          <a:p>
            <a:pPr>
              <a:spcAft>
                <a:spcPts val="600"/>
              </a:spcAft>
            </a:pP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Start line, finish line, and </a:t>
            </a:r>
            <a:r>
              <a:rPr 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marks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were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approximated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because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no official GPS </a:t>
            </a:r>
            <a:r>
              <a:rPr 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coordinates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were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provided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Tack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moments </a:t>
            </a:r>
            <a:r>
              <a:rPr 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were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manually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identified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due to </a:t>
            </a:r>
            <a:r>
              <a:rPr 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insufficient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granularity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to </a:t>
            </a:r>
            <a:r>
              <a:rPr 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detect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them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algorithmically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672C9E7F-3DF8-063E-D3F3-002E0570CB54}"/>
              </a:ext>
            </a:extLst>
          </p:cNvPr>
          <p:cNvSpPr/>
          <p:nvPr/>
        </p:nvSpPr>
        <p:spPr>
          <a:xfrm>
            <a:off x="4569148" y="5101062"/>
            <a:ext cx="7380000" cy="1401398"/>
          </a:xfrm>
          <a:prstGeom prst="round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600"/>
              </a:spcAft>
            </a:pPr>
            <a:r>
              <a:rPr lang="it-IT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Reproducibility</a:t>
            </a:r>
            <a:endParaRPr lang="it-IT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>
              <a:spcAft>
                <a:spcPts val="600"/>
              </a:spcAft>
            </a:pP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 </a:t>
            </a:r>
            <a:r>
              <a:rPr 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entire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analysis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pipeline </a:t>
            </a:r>
            <a:r>
              <a:rPr 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is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deterministic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All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results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can be </a:t>
            </a:r>
            <a:r>
              <a:rPr 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reproduced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exactly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using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the </a:t>
            </a:r>
            <a:r>
              <a:rPr 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same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GPX files and </a:t>
            </a:r>
            <a:r>
              <a:rPr 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manually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selected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tack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timestamps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and </a:t>
            </a:r>
            <a:r>
              <a:rPr 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influent</a:t>
            </a:r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points</a:t>
            </a:r>
          </a:p>
        </p:txBody>
      </p:sp>
    </p:spTree>
    <p:extLst>
      <p:ext uri="{BB962C8B-B14F-4D97-AF65-F5344CB8AC3E}">
        <p14:creationId xmlns:p14="http://schemas.microsoft.com/office/powerpoint/2010/main" val="3102774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055183DE-4A85-2E26-30D1-C4BFA33EAAE9}"/>
              </a:ext>
            </a:extLst>
          </p:cNvPr>
          <p:cNvSpPr/>
          <p:nvPr/>
        </p:nvSpPr>
        <p:spPr>
          <a:xfrm>
            <a:off x="-178192" y="-123093"/>
            <a:ext cx="12548381" cy="7104185"/>
          </a:xfrm>
          <a:prstGeom prst="rect">
            <a:avLst/>
          </a:prstGeom>
          <a:gradFill flip="none" rotWithShape="0">
            <a:gsLst>
              <a:gs pos="5000">
                <a:schemeClr val="tx1">
                  <a:alpha val="59156"/>
                </a:schemeClr>
              </a:gs>
              <a:gs pos="100000">
                <a:schemeClr val="bg2">
                  <a:lumMod val="0"/>
                  <a:alpha val="16894"/>
                </a:schemeClr>
              </a:gs>
            </a:gsLst>
            <a:lin ang="0" scaled="1"/>
            <a:tileRect/>
          </a:gradFill>
          <a:ln>
            <a:noFill/>
          </a:ln>
          <a:effectLst>
            <a:glow>
              <a:schemeClr val="bg2">
                <a:lumMod val="75000"/>
              </a:schemeClr>
            </a:glow>
            <a:outerShdw blurRad="50800" dist="50800" dir="5400000" algn="ctr" rotWithShape="0">
              <a:srgbClr val="000000">
                <a:alpha val="4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3824CB3-9062-3741-5F5A-AA5A7BABD710}"/>
              </a:ext>
            </a:extLst>
          </p:cNvPr>
          <p:cNvSpPr txBox="1"/>
          <p:nvPr/>
        </p:nvSpPr>
        <p:spPr>
          <a:xfrm>
            <a:off x="4941772" y="180000"/>
            <a:ext cx="23084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About data</a:t>
            </a: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5499CD9A-7240-F04F-E78F-9389119179C6}"/>
              </a:ext>
            </a:extLst>
          </p:cNvPr>
          <p:cNvSpPr/>
          <p:nvPr/>
        </p:nvSpPr>
        <p:spPr>
          <a:xfrm>
            <a:off x="516000" y="764775"/>
            <a:ext cx="11160000" cy="1770824"/>
          </a:xfrm>
          <a:prstGeom prst="round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Data Sources and </a:t>
            </a:r>
            <a:r>
              <a:rPr lang="it-IT" altLang="it-IT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Structure</a:t>
            </a:r>
            <a:b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analysis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based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on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three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primary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components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: the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raw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GPX tracks of Riccardo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Pianosi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and Maximilian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Maeder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the Excel file </a:t>
            </a:r>
            <a:r>
              <a:rPr lang="it-IT" altLang="it-IT" i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Formula Kite Men </a:t>
            </a:r>
            <a:r>
              <a:rPr lang="it-IT" altLang="it-IT" i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FINAL.xlsx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  and a set of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manually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annotated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tack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timestamps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 The GPX tracks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provide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high-frequency geo-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referenced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coordinates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enabling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the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reconstruction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of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trajectories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and the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computation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of key performance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metrics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such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Speed Over Ground (SOG),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Velocity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Made Good (VMG), curvature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radius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and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distance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lost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during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manoeuvres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137CD03B-F52D-81F7-34A2-48623ADC7BE1}"/>
              </a:ext>
            </a:extLst>
          </p:cNvPr>
          <p:cNvSpPr/>
          <p:nvPr/>
        </p:nvSpPr>
        <p:spPr>
          <a:xfrm>
            <a:off x="516000" y="2733963"/>
            <a:ext cx="11160000" cy="2326095"/>
          </a:xfrm>
          <a:prstGeom prst="round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Critical Issues and </a:t>
            </a:r>
            <a:r>
              <a:rPr lang="it-IT" altLang="it-IT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Limitations</a:t>
            </a:r>
            <a:endParaRPr lang="it-IT" altLang="it-IT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 dataset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has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several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intrinsic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limitations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 No official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coordinates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were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provided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for the start line,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marks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or finish line;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all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these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elements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were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reconstructed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computationally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using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geometric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offsets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introducing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unavoidable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spatial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uncertainty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Tacks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are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not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encoded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in the GPX files and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cannot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be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detected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automatically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with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sufficient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precision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due to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computational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limits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Tack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events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were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identified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manually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by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inspecting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the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trajectories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SOG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profiles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and race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simulation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Additional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data-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quality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issues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include GPS jitter and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slightly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irregular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sampling frequency,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although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these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affect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both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athletes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symmetrically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and do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not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compromise comparative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analysis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D74590B8-C600-7B23-AF0F-5BF6EA0C3412}"/>
              </a:ext>
            </a:extLst>
          </p:cNvPr>
          <p:cNvSpPr/>
          <p:nvPr/>
        </p:nvSpPr>
        <p:spPr>
          <a:xfrm>
            <a:off x="516000" y="5258421"/>
            <a:ext cx="11160000" cy="1511346"/>
          </a:xfrm>
          <a:prstGeom prst="round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Data </a:t>
            </a:r>
            <a:r>
              <a:rPr lang="it-IT" altLang="it-IT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Cleaning</a:t>
            </a:r>
            <a:r>
              <a:rPr lang="it-IT" altLang="it-IT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&amp; </a:t>
            </a:r>
            <a:r>
              <a:rPr lang="it-IT" altLang="it-IT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Preparation</a:t>
            </a:r>
            <a:b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Preprocessing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tasks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included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filtering GPS points,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correcting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temporal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anomalies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converting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latitude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–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longitude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coordinates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into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local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metric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frame,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extracting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time windows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around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the start and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tack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events and computing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derived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metrics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such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SOG,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acceleration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VMG, and curvature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radius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These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operations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ensured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coherent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and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analysis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-ready dataset.</a:t>
            </a:r>
          </a:p>
        </p:txBody>
      </p:sp>
    </p:spTree>
    <p:extLst>
      <p:ext uri="{BB962C8B-B14F-4D97-AF65-F5344CB8AC3E}">
        <p14:creationId xmlns:p14="http://schemas.microsoft.com/office/powerpoint/2010/main" val="1496239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BECD573B-1975-0ED4-09BE-0F4EED5225A2}"/>
              </a:ext>
            </a:extLst>
          </p:cNvPr>
          <p:cNvSpPr/>
          <p:nvPr/>
        </p:nvSpPr>
        <p:spPr>
          <a:xfrm>
            <a:off x="-168812" y="-123093"/>
            <a:ext cx="12548381" cy="7104185"/>
          </a:xfrm>
          <a:prstGeom prst="rect">
            <a:avLst/>
          </a:prstGeom>
          <a:gradFill flip="none" rotWithShape="0">
            <a:gsLst>
              <a:gs pos="0">
                <a:schemeClr val="tx1">
                  <a:alpha val="20893"/>
                </a:schemeClr>
              </a:gs>
              <a:gs pos="100000">
                <a:schemeClr val="bg2">
                  <a:lumMod val="0"/>
                  <a:alpha val="84948"/>
                </a:schemeClr>
              </a:gs>
            </a:gsLst>
            <a:lin ang="0" scaled="1"/>
            <a:tileRect/>
          </a:gradFill>
          <a:ln>
            <a:noFill/>
          </a:ln>
          <a:effectLst>
            <a:glow>
              <a:schemeClr val="bg2">
                <a:lumMod val="75000"/>
              </a:schemeClr>
            </a:glow>
            <a:outerShdw blurRad="50800" dist="50800" dir="5400000" algn="ctr" rotWithShape="0">
              <a:srgbClr val="000000">
                <a:alpha val="4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824E6F5-CE07-41E4-C42D-C620B178F03D}"/>
              </a:ext>
            </a:extLst>
          </p:cNvPr>
          <p:cNvSpPr txBox="1"/>
          <p:nvPr/>
        </p:nvSpPr>
        <p:spPr>
          <a:xfrm>
            <a:off x="4739410" y="180000"/>
            <a:ext cx="27131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Methodology</a:t>
            </a:r>
            <a:endParaRPr lang="it-IT" sz="32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FC77FE3-1061-3191-990B-4B3F5B366087}"/>
              </a:ext>
            </a:extLst>
          </p:cNvPr>
          <p:cNvSpPr/>
          <p:nvPr/>
        </p:nvSpPr>
        <p:spPr>
          <a:xfrm>
            <a:off x="515999" y="849664"/>
            <a:ext cx="11160000" cy="1707657"/>
          </a:xfrm>
          <a:prstGeom prst="round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Processing Pipeline and Tools</a:t>
            </a:r>
            <a:b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 full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analysis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pipeline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was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implemented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in Python,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using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i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gpxpy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for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parsing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GPS data, </a:t>
            </a:r>
            <a:r>
              <a:rPr lang="it-IT" altLang="it-IT" i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numpy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for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numerical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processing and </a:t>
            </a:r>
            <a:r>
              <a:rPr lang="it-IT" altLang="it-IT" i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matplotlib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for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visualization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 No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external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APIs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or web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scraping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were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required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 The code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reconstructs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the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racecourse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geometry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through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trigonometric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offsets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projects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geographic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coordinates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into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 2D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metric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system and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extracts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analysis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windows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around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manoeuvres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and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around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the start.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51FC058F-550E-8F79-82AE-0C6C5930DBD1}"/>
              </a:ext>
            </a:extLst>
          </p:cNvPr>
          <p:cNvSpPr/>
          <p:nvPr/>
        </p:nvSpPr>
        <p:spPr>
          <a:xfrm>
            <a:off x="515999" y="2843795"/>
            <a:ext cx="11160000" cy="1707658"/>
          </a:xfrm>
          <a:prstGeom prst="round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Analytical</a:t>
            </a:r>
            <a:r>
              <a:rPr lang="it-IT" altLang="it-IT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Techniques</a:t>
            </a:r>
            <a:b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Metrics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are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computed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through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both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descriptive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and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kinematic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methods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: speed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before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/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during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/after the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tack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VMG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loss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curvature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radius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estimation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distance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lost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and recovery time. For the start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analysis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symmetric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10-second windows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around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the official start time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allow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comparison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of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acceleration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behaviour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 Maps,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trajectory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plots, SOG and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acceleration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profiles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and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normalized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comparison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charts (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radar plots)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provide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 clear visual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interpretation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of performance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differences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between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the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athletes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F4296D34-B4F5-7D58-72BF-F330056CE964}"/>
              </a:ext>
            </a:extLst>
          </p:cNvPr>
          <p:cNvSpPr/>
          <p:nvPr/>
        </p:nvSpPr>
        <p:spPr>
          <a:xfrm>
            <a:off x="516000" y="4837928"/>
            <a:ext cx="11160000" cy="1707657"/>
          </a:xfrm>
          <a:prstGeom prst="round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Reproducibility</a:t>
            </a:r>
            <a:b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entire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workflow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fully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deterministic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 Given the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same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GPX files and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manually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annotated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tack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timestamps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all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metrics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and visual outputs are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reproduced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exactly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 AI tools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were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used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only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for technical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assistance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code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refinement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and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documentation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—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not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for data generation or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modification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This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guarantees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transparency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of the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methodology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and full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reproducibility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of the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results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https://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github.com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/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nicolonucci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/GPS-Analysis-of-the-2025-Formula-Kite-World-Championships</a:t>
            </a:r>
          </a:p>
        </p:txBody>
      </p:sp>
    </p:spTree>
    <p:extLst>
      <p:ext uri="{BB962C8B-B14F-4D97-AF65-F5344CB8AC3E}">
        <p14:creationId xmlns:p14="http://schemas.microsoft.com/office/powerpoint/2010/main" val="1539801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8196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63000" contrast="-14000"/>
                    </a14:imgEffect>
                  </a14:imgLayer>
                </a14:imgProps>
              </a:ext>
            </a:extLst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9616BC73-06D3-3EEC-8D58-8E499185F7D7}"/>
              </a:ext>
            </a:extLst>
          </p:cNvPr>
          <p:cNvSpPr/>
          <p:nvPr/>
        </p:nvSpPr>
        <p:spPr>
          <a:xfrm>
            <a:off x="-178191" y="-109967"/>
            <a:ext cx="12548381" cy="7104185"/>
          </a:xfrm>
          <a:prstGeom prst="rect">
            <a:avLst/>
          </a:prstGeom>
          <a:gradFill flip="none" rotWithShape="0">
            <a:gsLst>
              <a:gs pos="5000">
                <a:schemeClr val="tx1">
                  <a:alpha val="59156"/>
                </a:schemeClr>
              </a:gs>
              <a:gs pos="100000">
                <a:schemeClr val="bg2">
                  <a:lumMod val="0"/>
                  <a:alpha val="6000"/>
                </a:schemeClr>
              </a:gs>
            </a:gsLst>
            <a:lin ang="0" scaled="1"/>
            <a:tileRect/>
          </a:gradFill>
          <a:ln>
            <a:noFill/>
          </a:ln>
          <a:effectLst>
            <a:glow>
              <a:schemeClr val="bg2">
                <a:lumMod val="75000"/>
              </a:schemeClr>
            </a:glow>
            <a:outerShdw blurRad="50800" dist="50800" dir="5400000" algn="ctr" rotWithShape="0">
              <a:srgbClr val="000000">
                <a:alpha val="4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4B14C3E-B72F-FD23-40BC-69AF9E66A91B}"/>
              </a:ext>
            </a:extLst>
          </p:cNvPr>
          <p:cNvSpPr txBox="1"/>
          <p:nvPr/>
        </p:nvSpPr>
        <p:spPr>
          <a:xfrm>
            <a:off x="4288966" y="180000"/>
            <a:ext cx="3614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Sailing</a:t>
            </a:r>
            <a:r>
              <a:rPr lang="it-IT" sz="3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knowledge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C5772BFE-DCA7-ED6B-88EC-7D49C5232C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990" y="1140573"/>
            <a:ext cx="1080801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A Formula Kite race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is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sailed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around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 a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fixed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course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marked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 by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buoys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. The first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leg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is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 an </a:t>
            </a:r>
            <a:r>
              <a:rPr kumimoji="0" lang="it-IT" altLang="it-IT" sz="1800" b="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upwind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 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section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where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athletes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 must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advance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against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 the wind by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performing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 a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sequence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 of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tacks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.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994A66E6-5AE3-CB25-A3CA-F85E4C6FB054}"/>
              </a:ext>
            </a:extLst>
          </p:cNvPr>
          <p:cNvSpPr/>
          <p:nvPr/>
        </p:nvSpPr>
        <p:spPr>
          <a:xfrm>
            <a:off x="5202700" y="4055977"/>
            <a:ext cx="1786598" cy="492383"/>
          </a:xfrm>
          <a:prstGeom prst="roundRect">
            <a:avLst/>
          </a:prstGeom>
          <a:solidFill>
            <a:schemeClr val="bg1">
              <a:alpha val="5870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Key concepts</a:t>
            </a:r>
          </a:p>
        </p:txBody>
      </p: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563408D9-BB1C-3F32-74F9-78BE0C98ACCE}"/>
              </a:ext>
            </a:extLst>
          </p:cNvPr>
          <p:cNvSpPr/>
          <p:nvPr/>
        </p:nvSpPr>
        <p:spPr>
          <a:xfrm>
            <a:off x="483695" y="4983753"/>
            <a:ext cx="4830928" cy="1196493"/>
          </a:xfrm>
          <a:prstGeom prst="round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altLang="it-IT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Tack</a:t>
            </a:r>
            <a:r>
              <a:rPr lang="it-IT" altLang="it-IT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: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 A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maneuver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where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the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athlete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turns the board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through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the wind to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change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direction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essential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for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upwind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progression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</a:t>
            </a:r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B70DD8EC-BF98-A620-E0BE-31FBD4E3CAB6}"/>
              </a:ext>
            </a:extLst>
          </p:cNvPr>
          <p:cNvSpPr/>
          <p:nvPr/>
        </p:nvSpPr>
        <p:spPr>
          <a:xfrm>
            <a:off x="5791280" y="5572355"/>
            <a:ext cx="6047642" cy="847710"/>
          </a:xfrm>
          <a:prstGeom prst="round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altLang="it-IT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Velocity</a:t>
            </a:r>
            <a:r>
              <a:rPr lang="it-IT" altLang="it-IT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Made Good (VMG):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 The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effective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component of speed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directed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toward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the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upwind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mark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</a:t>
            </a:r>
          </a:p>
        </p:txBody>
      </p: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4031E987-0665-24A4-BC62-3B7BF4F701C1}"/>
              </a:ext>
            </a:extLst>
          </p:cNvPr>
          <p:cNvSpPr/>
          <p:nvPr/>
        </p:nvSpPr>
        <p:spPr>
          <a:xfrm>
            <a:off x="8023184" y="3813981"/>
            <a:ext cx="3808070" cy="976373"/>
          </a:xfrm>
          <a:prstGeom prst="round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Speed over Ground (SOG):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 The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actual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speed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measured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relative to the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Earth's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surface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</a:t>
            </a: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231D581D-1A57-DC2F-85D4-8B7CA809E985}"/>
              </a:ext>
            </a:extLst>
          </p:cNvPr>
          <p:cNvSpPr/>
          <p:nvPr/>
        </p:nvSpPr>
        <p:spPr>
          <a:xfrm>
            <a:off x="371772" y="2761441"/>
            <a:ext cx="4830928" cy="1091317"/>
          </a:xfrm>
          <a:prstGeom prst="round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altLang="it-IT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 Start Line </a:t>
            </a:r>
            <a:r>
              <a:rPr lang="it-IT" altLang="it-IT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is</a:t>
            </a:r>
            <a:r>
              <a:rPr lang="it-IT" altLang="it-IT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imaginary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line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separating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riders from the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beginning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of the race. Crossing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early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results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in a penalty.</a:t>
            </a:r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31D2E667-C118-BDFC-0A78-05CACCEEE04F}"/>
              </a:ext>
            </a:extLst>
          </p:cNvPr>
          <p:cNvSpPr/>
          <p:nvPr/>
        </p:nvSpPr>
        <p:spPr>
          <a:xfrm>
            <a:off x="5567435" y="1975736"/>
            <a:ext cx="5714241" cy="1091318"/>
          </a:xfrm>
          <a:prstGeom prst="round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altLang="it-IT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Turn Radius / </a:t>
            </a:r>
            <a:r>
              <a:rPr lang="it-IT" altLang="it-IT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Distance</a:t>
            </a:r>
            <a:r>
              <a:rPr lang="it-IT" altLang="it-IT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Lost: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 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Indicators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of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maneuver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efficiency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Smaller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radii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or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higher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speeds do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not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necessarily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imply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better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upwind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progress.</a:t>
            </a:r>
          </a:p>
        </p:txBody>
      </p:sp>
      <p:cxnSp>
        <p:nvCxnSpPr>
          <p:cNvPr id="3" name="Connettore curvo 2">
            <a:extLst>
              <a:ext uri="{FF2B5EF4-FFF2-40B4-BE49-F238E27FC236}">
                <a16:creationId xmlns:a16="http://schemas.microsoft.com/office/drawing/2014/main" id="{D82D4960-DAC7-098C-1BD6-39CAAE0794BA}"/>
              </a:ext>
            </a:extLst>
          </p:cNvPr>
          <p:cNvCxnSpPr>
            <a:cxnSpLocks/>
            <a:stCxn id="22" idx="1"/>
            <a:endCxn id="28" idx="0"/>
          </p:cNvCxnSpPr>
          <p:nvPr/>
        </p:nvCxnSpPr>
        <p:spPr>
          <a:xfrm rot="10800000" flipV="1">
            <a:off x="2899160" y="4302169"/>
            <a:ext cx="2303541" cy="681584"/>
          </a:xfrm>
          <a:prstGeom prst="curved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curvo 5">
            <a:extLst>
              <a:ext uri="{FF2B5EF4-FFF2-40B4-BE49-F238E27FC236}">
                <a16:creationId xmlns:a16="http://schemas.microsoft.com/office/drawing/2014/main" id="{F13E8935-6F2A-BDD1-CB43-792A8E7C872F}"/>
              </a:ext>
            </a:extLst>
          </p:cNvPr>
          <p:cNvCxnSpPr>
            <a:cxnSpLocks/>
            <a:stCxn id="22" idx="0"/>
          </p:cNvCxnSpPr>
          <p:nvPr/>
        </p:nvCxnSpPr>
        <p:spPr>
          <a:xfrm rot="16200000" flipV="1">
            <a:off x="5274910" y="3234888"/>
            <a:ext cx="748878" cy="893300"/>
          </a:xfrm>
          <a:prstGeom prst="curved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curvo 11">
            <a:extLst>
              <a:ext uri="{FF2B5EF4-FFF2-40B4-BE49-F238E27FC236}">
                <a16:creationId xmlns:a16="http://schemas.microsoft.com/office/drawing/2014/main" id="{2846FE2F-3F16-4A8D-CAC2-DEE091C67E54}"/>
              </a:ext>
            </a:extLst>
          </p:cNvPr>
          <p:cNvCxnSpPr>
            <a:cxnSpLocks/>
            <a:stCxn id="22" idx="0"/>
            <a:endCxn id="37" idx="2"/>
          </p:cNvCxnSpPr>
          <p:nvPr/>
        </p:nvCxnSpPr>
        <p:spPr>
          <a:xfrm rot="5400000" flipH="1" flipV="1">
            <a:off x="6765816" y="2397238"/>
            <a:ext cx="988923" cy="2328557"/>
          </a:xfrm>
          <a:prstGeom prst="curvedConnector3">
            <a:avLst>
              <a:gd name="adj1" fmla="val 45298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curvo 16">
            <a:extLst>
              <a:ext uri="{FF2B5EF4-FFF2-40B4-BE49-F238E27FC236}">
                <a16:creationId xmlns:a16="http://schemas.microsoft.com/office/drawing/2014/main" id="{EB4B3376-9765-4858-8E4E-5E53D7E45D48}"/>
              </a:ext>
            </a:extLst>
          </p:cNvPr>
          <p:cNvCxnSpPr>
            <a:cxnSpLocks/>
            <a:stCxn id="22" idx="3"/>
            <a:endCxn id="35" idx="1"/>
          </p:cNvCxnSpPr>
          <p:nvPr/>
        </p:nvCxnSpPr>
        <p:spPr>
          <a:xfrm flipV="1">
            <a:off x="6989298" y="4302168"/>
            <a:ext cx="1033886" cy="1"/>
          </a:xfrm>
          <a:prstGeom prst="curved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curvo 20">
            <a:extLst>
              <a:ext uri="{FF2B5EF4-FFF2-40B4-BE49-F238E27FC236}">
                <a16:creationId xmlns:a16="http://schemas.microsoft.com/office/drawing/2014/main" id="{D710B6B9-14C2-647A-A446-1FB6BAFF99AE}"/>
              </a:ext>
            </a:extLst>
          </p:cNvPr>
          <p:cNvCxnSpPr>
            <a:cxnSpLocks/>
            <a:stCxn id="22" idx="2"/>
            <a:endCxn id="34" idx="0"/>
          </p:cNvCxnSpPr>
          <p:nvPr/>
        </p:nvCxnSpPr>
        <p:spPr>
          <a:xfrm rot="16200000" flipH="1">
            <a:off x="6943553" y="3700806"/>
            <a:ext cx="1023995" cy="2719102"/>
          </a:xfrm>
          <a:prstGeom prst="curved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48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8196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65000" contrast="40000"/>
                    </a14:imgEffect>
                  </a14:imgLayer>
                </a14:imgProps>
              </a:ext>
            </a:extLst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238E1B36-B8EE-9C62-D067-7CCF35CCD296}"/>
              </a:ext>
            </a:extLst>
          </p:cNvPr>
          <p:cNvSpPr/>
          <p:nvPr/>
        </p:nvSpPr>
        <p:spPr>
          <a:xfrm>
            <a:off x="-178191" y="-123093"/>
            <a:ext cx="12548381" cy="7104185"/>
          </a:xfrm>
          <a:prstGeom prst="rect">
            <a:avLst/>
          </a:prstGeom>
          <a:gradFill flip="none" rotWithShape="0">
            <a:gsLst>
              <a:gs pos="0">
                <a:schemeClr val="tx1">
                  <a:alpha val="0"/>
                </a:schemeClr>
              </a:gs>
              <a:gs pos="100000">
                <a:schemeClr val="bg2">
                  <a:lumMod val="0"/>
                  <a:alpha val="52000"/>
                </a:schemeClr>
              </a:gs>
            </a:gsLst>
            <a:lin ang="0" scaled="1"/>
            <a:tileRect/>
          </a:gradFill>
          <a:ln>
            <a:noFill/>
          </a:ln>
          <a:effectLst>
            <a:glow>
              <a:schemeClr val="bg2">
                <a:lumMod val="75000"/>
              </a:schemeClr>
            </a:glow>
            <a:outerShdw blurRad="50800" dist="50800" dir="5400000" algn="ctr" rotWithShape="0">
              <a:srgbClr val="000000">
                <a:alpha val="4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07AA9DC-3200-FEEC-18EF-E2B6D20069B1}"/>
              </a:ext>
            </a:extLst>
          </p:cNvPr>
          <p:cNvSpPr txBox="1"/>
          <p:nvPr/>
        </p:nvSpPr>
        <p:spPr>
          <a:xfrm>
            <a:off x="2724477" y="180000"/>
            <a:ext cx="67618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0" i="0" u="none" strike="noStrike" dirty="0">
                <a:solidFill>
                  <a:schemeClr val="bg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Start </a:t>
            </a:r>
            <a:r>
              <a:rPr lang="it-IT" sz="3200" b="0" i="0" u="none" strike="noStrike" dirty="0" err="1">
                <a:solidFill>
                  <a:schemeClr val="bg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Phase</a:t>
            </a:r>
            <a:r>
              <a:rPr lang="it-IT" sz="3200" b="0" i="0" u="none" strike="noStrike" dirty="0">
                <a:solidFill>
                  <a:schemeClr val="bg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: Speed (SOG) Analysis</a:t>
            </a:r>
            <a:endParaRPr lang="it-IT" sz="32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10" name="Immagine 9" descr="Immagine che contiene schermata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F4E7F338-B068-24BE-C5AD-C97A1C2A7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547" y="1369304"/>
            <a:ext cx="7743572" cy="3806531"/>
          </a:xfrm>
          <a:prstGeom prst="rect">
            <a:avLst/>
          </a:prstGeom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821E7499-2170-B301-D452-A04CE562D8CF}"/>
              </a:ext>
            </a:extLst>
          </p:cNvPr>
          <p:cNvSpPr/>
          <p:nvPr/>
        </p:nvSpPr>
        <p:spPr>
          <a:xfrm>
            <a:off x="8367756" y="1724106"/>
            <a:ext cx="3605939" cy="774916"/>
          </a:xfrm>
          <a:prstGeom prst="roundRect">
            <a:avLst/>
          </a:prstGeom>
          <a:solidFill>
            <a:schemeClr val="bg1">
              <a:alpha val="59000"/>
            </a:schemeClr>
          </a:solidFill>
          <a:ln w="25400">
            <a:solidFill>
              <a:srgbClr val="1E9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Pianosi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maintains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stable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and high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pre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-start speed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65C3F641-EB3B-9CE4-D4C4-BCE8AD2A8B47}"/>
              </a:ext>
            </a:extLst>
          </p:cNvPr>
          <p:cNvSpPr/>
          <p:nvPr/>
        </p:nvSpPr>
        <p:spPr>
          <a:xfrm>
            <a:off x="8386514" y="2741532"/>
            <a:ext cx="3605939" cy="918496"/>
          </a:xfrm>
          <a:prstGeom prst="roundRect">
            <a:avLst/>
          </a:prstGeom>
          <a:solidFill>
            <a:schemeClr val="bg1">
              <a:alpha val="59000"/>
            </a:schemeClr>
          </a:solidFill>
          <a:ln w="25400">
            <a:solidFill>
              <a:srgbClr val="E639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Maeder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approaches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the line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slower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and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relies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on a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sharp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acceleration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to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recover</a:t>
            </a:r>
            <a:endParaRPr lang="it-IT" altLang="it-IT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D2E115DB-E40C-9E4C-BFEB-C4DDAB888864}"/>
              </a:ext>
            </a:extLst>
          </p:cNvPr>
          <p:cNvSpPr/>
          <p:nvPr/>
        </p:nvSpPr>
        <p:spPr>
          <a:xfrm>
            <a:off x="8386514" y="3902538"/>
            <a:ext cx="3605939" cy="918496"/>
          </a:xfrm>
          <a:prstGeom prst="roundRect">
            <a:avLst/>
          </a:prstGeom>
          <a:solidFill>
            <a:schemeClr val="bg1">
              <a:alpha val="59000"/>
            </a:schemeClr>
          </a:solidFill>
          <a:ln w="25400">
            <a:solidFill>
              <a:srgbClr val="E639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Right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after the start,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Maeder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briefly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surpasses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Pianosi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with a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peak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of 13.5–14 m/s.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051E82B4-354F-1071-1FB4-C635C4C9C755}"/>
              </a:ext>
            </a:extLst>
          </p:cNvPr>
          <p:cNvSpPr/>
          <p:nvPr/>
        </p:nvSpPr>
        <p:spPr>
          <a:xfrm>
            <a:off x="2935964" y="5604096"/>
            <a:ext cx="6320072" cy="740518"/>
          </a:xfrm>
          <a:prstGeom prst="round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Overall,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Pianosi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enters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the race with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stability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while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Maeder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adopts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 more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explosive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but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variable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approach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</a:t>
            </a:r>
          </a:p>
        </p:txBody>
      </p:sp>
      <p:pic>
        <p:nvPicPr>
          <p:cNvPr id="11" name="Immagine 10" descr="Immagine che contiene schermata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400D17A7-D28D-13FB-5504-8A897BFEA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305" y="1355133"/>
            <a:ext cx="7772400" cy="382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285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8196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3D26E941-8FB0-DB60-3701-FD9FA9F88416}"/>
              </a:ext>
            </a:extLst>
          </p:cNvPr>
          <p:cNvSpPr/>
          <p:nvPr/>
        </p:nvSpPr>
        <p:spPr>
          <a:xfrm>
            <a:off x="-168812" y="-123093"/>
            <a:ext cx="12548381" cy="7104185"/>
          </a:xfrm>
          <a:prstGeom prst="rect">
            <a:avLst/>
          </a:prstGeom>
          <a:gradFill flip="none" rotWithShape="0">
            <a:gsLst>
              <a:gs pos="5000">
                <a:schemeClr val="tx1">
                  <a:alpha val="59156"/>
                </a:schemeClr>
              </a:gs>
              <a:gs pos="100000">
                <a:schemeClr val="bg2">
                  <a:lumMod val="0"/>
                  <a:alpha val="5824"/>
                </a:schemeClr>
              </a:gs>
            </a:gsLst>
            <a:lin ang="0" scaled="1"/>
            <a:tileRect/>
          </a:gradFill>
          <a:ln>
            <a:noFill/>
          </a:ln>
          <a:effectLst>
            <a:glow>
              <a:schemeClr val="bg2">
                <a:lumMod val="75000"/>
              </a:schemeClr>
            </a:glow>
            <a:outerShdw blurRad="50800" dist="50800" dir="5400000" algn="ctr" rotWithShape="0">
              <a:srgbClr val="000000">
                <a:alpha val="4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1CA8A01-EE10-93F3-345A-D36B357BF9EF}"/>
              </a:ext>
            </a:extLst>
          </p:cNvPr>
          <p:cNvSpPr txBox="1"/>
          <p:nvPr/>
        </p:nvSpPr>
        <p:spPr>
          <a:xfrm>
            <a:off x="3217001" y="181539"/>
            <a:ext cx="57579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kern="0" dirty="0">
                <a:solidFill>
                  <a:schemeClr val="bg1"/>
                </a:solidFill>
                <a:effectLst/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Acceleration </a:t>
            </a:r>
            <a:r>
              <a:rPr lang="it-IT" sz="3200" b="1" kern="0" dirty="0" err="1">
                <a:solidFill>
                  <a:schemeClr val="bg1"/>
                </a:solidFill>
                <a:effectLst/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Around</a:t>
            </a:r>
            <a:r>
              <a:rPr lang="it-IT" sz="3200" b="1" kern="0" dirty="0">
                <a:solidFill>
                  <a:schemeClr val="bg1"/>
                </a:solidFill>
                <a:effectLst/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 the Start</a:t>
            </a:r>
            <a:r>
              <a:rPr lang="it-IT" sz="3200" dirty="0">
                <a:solidFill>
                  <a:schemeClr val="bg1"/>
                </a:solidFill>
                <a:effectLst/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endParaRPr lang="it-IT" sz="32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9" name="Immagine 8" descr="Immagine che contiene schermat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57EE6E43-DFB7-7898-66D3-B56935E93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943" y="1362304"/>
            <a:ext cx="7769549" cy="3819300"/>
          </a:xfrm>
          <a:prstGeom prst="rect">
            <a:avLst/>
          </a:prstGeom>
        </p:spPr>
      </p:pic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E498E891-0623-FB2F-3E2F-F20A095E108F}"/>
              </a:ext>
            </a:extLst>
          </p:cNvPr>
          <p:cNvSpPr/>
          <p:nvPr/>
        </p:nvSpPr>
        <p:spPr>
          <a:xfrm>
            <a:off x="239050" y="1433135"/>
            <a:ext cx="3605939" cy="918496"/>
          </a:xfrm>
          <a:prstGeom prst="roundRect">
            <a:avLst/>
          </a:prstGeom>
          <a:solidFill>
            <a:schemeClr val="bg1">
              <a:alpha val="59000"/>
            </a:schemeClr>
          </a:solidFill>
          <a:ln w="25400">
            <a:solidFill>
              <a:srgbClr val="1E9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Pianosi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maintains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smoother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and more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stable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acceleration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range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6007C98F-950F-2BAD-EBA0-792A901A109B}"/>
              </a:ext>
            </a:extLst>
          </p:cNvPr>
          <p:cNvSpPr/>
          <p:nvPr/>
        </p:nvSpPr>
        <p:spPr>
          <a:xfrm>
            <a:off x="257808" y="2594141"/>
            <a:ext cx="3605939" cy="918496"/>
          </a:xfrm>
          <a:prstGeom prst="roundRect">
            <a:avLst/>
          </a:prstGeom>
          <a:solidFill>
            <a:schemeClr val="bg1">
              <a:alpha val="59000"/>
            </a:schemeClr>
          </a:solidFill>
          <a:ln w="25400">
            <a:solidFill>
              <a:srgbClr val="E639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Maeder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produces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 strong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acceleration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ramp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between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−5s and −2s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52BC9AC1-B638-A9E2-AF71-E160C3EA34C2}"/>
              </a:ext>
            </a:extLst>
          </p:cNvPr>
          <p:cNvSpPr/>
          <p:nvPr/>
        </p:nvSpPr>
        <p:spPr>
          <a:xfrm>
            <a:off x="257808" y="3755146"/>
            <a:ext cx="3605939" cy="1280323"/>
          </a:xfrm>
          <a:prstGeom prst="roundRect">
            <a:avLst/>
          </a:prstGeom>
          <a:solidFill>
            <a:schemeClr val="bg1">
              <a:alpha val="59000"/>
            </a:schemeClr>
          </a:solidFill>
          <a:ln w="25400">
            <a:solidFill>
              <a:srgbClr val="E639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After the start,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both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stabilize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though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Maeder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shows a brief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deceleration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followed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by a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secondary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acceleration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spike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F9549517-BBCF-781F-8436-BD8E8DDED42B}"/>
              </a:ext>
            </a:extLst>
          </p:cNvPr>
          <p:cNvSpPr/>
          <p:nvPr/>
        </p:nvSpPr>
        <p:spPr>
          <a:xfrm>
            <a:off x="2128234" y="5784337"/>
            <a:ext cx="7935532" cy="923330"/>
          </a:xfrm>
          <a:prstGeom prst="roundRect">
            <a:avLst/>
          </a:prstGeom>
          <a:solidFill>
            <a:schemeClr val="bg1">
              <a:alpha val="59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Maeder’s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aggressive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acceleration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compensates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for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his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lower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entry speed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but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increases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variability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Pianosi’s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steadier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approach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limits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fluctuations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and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promotes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greater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control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during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the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critical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pre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-start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phase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</a:t>
            </a:r>
          </a:p>
        </p:txBody>
      </p:sp>
      <p:pic>
        <p:nvPicPr>
          <p:cNvPr id="10" name="Immagine 9" descr="Immagine che contiene schermata, Diagramma, testo, diagramma&#10;&#10;Il contenuto generato dall'IA potrebbe non essere corretto.">
            <a:extLst>
              <a:ext uri="{FF2B5EF4-FFF2-40B4-BE49-F238E27FC236}">
                <a16:creationId xmlns:a16="http://schemas.microsoft.com/office/drawing/2014/main" id="{E404C151-A27E-6A9F-D585-8AD93E3C4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1792" y="1362304"/>
            <a:ext cx="7772400" cy="382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60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8196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E5297B5-CC30-AEAE-950E-86685DA87D8F}"/>
              </a:ext>
            </a:extLst>
          </p:cNvPr>
          <p:cNvSpPr/>
          <p:nvPr/>
        </p:nvSpPr>
        <p:spPr>
          <a:xfrm>
            <a:off x="-178191" y="-123093"/>
            <a:ext cx="12548381" cy="7104185"/>
          </a:xfrm>
          <a:prstGeom prst="rect">
            <a:avLst/>
          </a:prstGeom>
          <a:gradFill flip="none" rotWithShape="0">
            <a:gsLst>
              <a:gs pos="0">
                <a:schemeClr val="tx1">
                  <a:alpha val="12926"/>
                </a:schemeClr>
              </a:gs>
              <a:gs pos="98000">
                <a:schemeClr val="bg2">
                  <a:lumMod val="0"/>
                  <a:alpha val="64869"/>
                </a:schemeClr>
              </a:gs>
            </a:gsLst>
            <a:lin ang="0" scaled="1"/>
            <a:tileRect/>
          </a:gradFill>
          <a:ln>
            <a:noFill/>
          </a:ln>
          <a:effectLst>
            <a:glow>
              <a:schemeClr val="bg2">
                <a:lumMod val="75000"/>
              </a:schemeClr>
            </a:glow>
            <a:outerShdw blurRad="50800" dist="50800" dir="5400000" algn="ctr" rotWithShape="0">
              <a:srgbClr val="000000">
                <a:alpha val="40000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5DDC48C-EFFE-0173-D6F9-E86FC95CAD4C}"/>
              </a:ext>
            </a:extLst>
          </p:cNvPr>
          <p:cNvSpPr txBox="1"/>
          <p:nvPr/>
        </p:nvSpPr>
        <p:spPr>
          <a:xfrm>
            <a:off x="4322554" y="180000"/>
            <a:ext cx="35468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kern="1800" dirty="0">
                <a:solidFill>
                  <a:schemeClr val="bg1"/>
                </a:solidFill>
                <a:effectLst/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First </a:t>
            </a:r>
            <a:r>
              <a:rPr lang="it-IT" sz="3200" b="1" kern="1800" dirty="0" err="1">
                <a:solidFill>
                  <a:schemeClr val="bg1"/>
                </a:solidFill>
                <a:effectLst/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Tack</a:t>
            </a:r>
            <a:r>
              <a:rPr lang="it-IT" sz="3200" b="1" kern="1800" dirty="0">
                <a:solidFill>
                  <a:schemeClr val="bg1"/>
                </a:solidFill>
                <a:effectLst/>
                <a:latin typeface="FUTURA MEDIUM" panose="020B0602020204020303" pitchFamily="34" charset="-79"/>
                <a:ea typeface="Times New Roman" panose="02020603050405020304" pitchFamily="18" charset="0"/>
                <a:cs typeface="FUTURA MEDIUM" panose="020B0602020204020303" pitchFamily="34" charset="-79"/>
              </a:rPr>
              <a:t> Analysis </a:t>
            </a:r>
            <a:endParaRPr lang="it-IT" sz="32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10" name="Immagine 9" descr="Immagine che contiene diagramma, cerchio, schermata&#10;&#10;Il contenuto generato dall'IA potrebbe non essere corretto.">
            <a:extLst>
              <a:ext uri="{FF2B5EF4-FFF2-40B4-BE49-F238E27FC236}">
                <a16:creationId xmlns:a16="http://schemas.microsoft.com/office/drawing/2014/main" id="{94DFB17E-E2BC-53DB-4D24-F06BEC1FEED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8000"/>
                    </a14:imgEffect>
                  </a14:imgLayer>
                </a14:imgProps>
              </a:ext>
            </a:extLst>
          </a:blip>
          <a:srcRect r="-16"/>
          <a:stretch>
            <a:fillRect/>
          </a:stretch>
        </p:blipFill>
        <p:spPr>
          <a:xfrm>
            <a:off x="565817" y="811817"/>
            <a:ext cx="5104800" cy="4568594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4F90B2A1-BE66-1A06-F600-99ABA7D1D56B}"/>
              </a:ext>
            </a:extLst>
          </p:cNvPr>
          <p:cNvSpPr/>
          <p:nvPr/>
        </p:nvSpPr>
        <p:spPr>
          <a:xfrm>
            <a:off x="6517036" y="1524679"/>
            <a:ext cx="4827722" cy="707672"/>
          </a:xfrm>
          <a:prstGeom prst="roundRect">
            <a:avLst/>
          </a:prstGeom>
          <a:solidFill>
            <a:schemeClr val="bg1">
              <a:alpha val="59000"/>
            </a:schemeClr>
          </a:solidFill>
          <a:ln w="25400">
            <a:solidFill>
              <a:srgbClr val="E639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Maeder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preserves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higher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minimum speed and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performs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tighter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turn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radius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32146ED6-C03A-3513-C5BC-CD673C8CF62B}"/>
              </a:ext>
            </a:extLst>
          </p:cNvPr>
          <p:cNvSpPr/>
          <p:nvPr/>
        </p:nvSpPr>
        <p:spPr>
          <a:xfrm>
            <a:off x="6517036" y="2384750"/>
            <a:ext cx="4827722" cy="707672"/>
          </a:xfrm>
          <a:prstGeom prst="roundRect">
            <a:avLst/>
          </a:prstGeom>
          <a:solidFill>
            <a:schemeClr val="bg1">
              <a:alpha val="59000"/>
            </a:schemeClr>
          </a:solidFill>
          <a:ln w="25400">
            <a:solidFill>
              <a:srgbClr val="1E9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Pianosi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shows a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deeper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speed drop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but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completes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smoother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and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wider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maneuver</a:t>
            </a:r>
            <a:endParaRPr lang="it-IT" altLang="it-IT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49D32361-3130-6DD7-C584-BE9EA6EDA8C4}"/>
              </a:ext>
            </a:extLst>
          </p:cNvPr>
          <p:cNvSpPr/>
          <p:nvPr/>
        </p:nvSpPr>
        <p:spPr>
          <a:xfrm>
            <a:off x="6517036" y="3277761"/>
            <a:ext cx="4827722" cy="707672"/>
          </a:xfrm>
          <a:prstGeom prst="roundRect">
            <a:avLst/>
          </a:prstGeom>
          <a:solidFill>
            <a:schemeClr val="bg1">
              <a:alpha val="59000"/>
            </a:schemeClr>
          </a:solidFill>
          <a:ln w="25400">
            <a:solidFill>
              <a:srgbClr val="1E9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altLang="it-IT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Distance</a:t>
            </a:r>
            <a:r>
              <a:rPr lang="it-IT" altLang="it-IT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Lost: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 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Pianosi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loses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 </a:t>
            </a:r>
            <a:r>
              <a:rPr lang="it-IT" altLang="it-IT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6.3 m </a:t>
            </a:r>
            <a:r>
              <a:rPr lang="it-IT" altLang="it-IT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less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 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Maeder</a:t>
            </a:r>
            <a:endParaRPr lang="it-IT" altLang="it-IT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C5671EA2-C96B-A8A3-0248-A949185D2A7E}"/>
              </a:ext>
            </a:extLst>
          </p:cNvPr>
          <p:cNvSpPr/>
          <p:nvPr/>
        </p:nvSpPr>
        <p:spPr>
          <a:xfrm>
            <a:off x="6517035" y="4118506"/>
            <a:ext cx="4827723" cy="707672"/>
          </a:xfrm>
          <a:prstGeom prst="roundRect">
            <a:avLst/>
          </a:prstGeom>
          <a:solidFill>
            <a:schemeClr val="bg1">
              <a:alpha val="59000"/>
            </a:schemeClr>
          </a:solidFill>
          <a:ln w="25400">
            <a:solidFill>
              <a:srgbClr val="1E9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altLang="it-IT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VMG Drop: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 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Pianosi’s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VMG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reduction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 </a:t>
            </a:r>
            <a:r>
              <a:rPr lang="it-IT" altLang="it-IT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less</a:t>
            </a:r>
            <a:r>
              <a:rPr lang="it-IT" altLang="it-IT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than</a:t>
            </a:r>
            <a:r>
              <a:rPr lang="it-IT" altLang="it-IT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half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 of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Maeder’s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C6F42B13-3401-A9D9-EE19-D5D9F49F7595}"/>
              </a:ext>
            </a:extLst>
          </p:cNvPr>
          <p:cNvSpPr/>
          <p:nvPr/>
        </p:nvSpPr>
        <p:spPr>
          <a:xfrm>
            <a:off x="1624739" y="5608800"/>
            <a:ext cx="8942522" cy="1056888"/>
          </a:xfrm>
          <a:prstGeom prst="roundRect">
            <a:avLst/>
          </a:prstGeom>
          <a:solidFill>
            <a:schemeClr val="bg1">
              <a:alpha val="59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Maeder’s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maneuver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mechanically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sharper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but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Pianosi’s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tack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 </a:t>
            </a:r>
            <a:r>
              <a:rPr lang="it-IT" altLang="it-IT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strategically</a:t>
            </a:r>
            <a:r>
              <a:rPr lang="it-IT" altLang="it-IT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more </a:t>
            </a:r>
            <a:r>
              <a:rPr lang="it-IT" altLang="it-IT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efficient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,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prioritizing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alignment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with the wind and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maximizing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effective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progress. A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technically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clean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turn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does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 </a:t>
            </a:r>
            <a:r>
              <a:rPr lang="it-IT" altLang="it-IT" b="1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not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 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always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translate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into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optimal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upwind</a:t>
            </a:r>
            <a:r>
              <a:rPr lang="it-IT" altLang="it-IT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it-IT" altLang="it-IT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efficiency</a:t>
            </a:r>
            <a:endParaRPr lang="it-IT" altLang="it-IT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13" name="Immagine 12" descr="Immagine che contiene diagramma, schermata, linea, astronomia&#10;&#10;Il contenuto generato dall'IA potrebbe non essere corretto.">
            <a:extLst>
              <a:ext uri="{FF2B5EF4-FFF2-40B4-BE49-F238E27FC236}">
                <a16:creationId xmlns:a16="http://schemas.microsoft.com/office/drawing/2014/main" id="{C9BDC0DF-9996-9756-7318-5B08A56DDB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858" y="812011"/>
            <a:ext cx="5103759" cy="45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489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2454</TotalTime>
  <Words>1490</Words>
  <Application>Microsoft Macintosh PowerPoint</Application>
  <PresentationFormat>Widescreen</PresentationFormat>
  <Paragraphs>86</Paragraphs>
  <Slides>13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Arial</vt:lpstr>
      <vt:lpstr>Futura Medium</vt:lpstr>
      <vt:lpstr>Futura Medium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Nicolò Nucci</dc:creator>
  <cp:lastModifiedBy>n.nucci@campus.unimib.it</cp:lastModifiedBy>
  <cp:revision>14</cp:revision>
  <cp:lastPrinted>2025-12-11T13:09:54Z</cp:lastPrinted>
  <dcterms:created xsi:type="dcterms:W3CDTF">2025-12-07T19:12:03Z</dcterms:created>
  <dcterms:modified xsi:type="dcterms:W3CDTF">2025-12-19T13:15:48Z</dcterms:modified>
</cp:coreProperties>
</file>